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49" r:id="rId1"/>
    <p:sldMasterId id="2147483761" r:id="rId2"/>
  </p:sldMasterIdLst>
  <p:notesMasterIdLst>
    <p:notesMasterId r:id="rId32"/>
  </p:notesMasterIdLst>
  <p:sldIdLst>
    <p:sldId id="354" r:id="rId3"/>
    <p:sldId id="277" r:id="rId4"/>
    <p:sldId id="260" r:id="rId5"/>
    <p:sldId id="358" r:id="rId6"/>
    <p:sldId id="269" r:id="rId7"/>
    <p:sldId id="343" r:id="rId8"/>
    <p:sldId id="270" r:id="rId9"/>
    <p:sldId id="274" r:id="rId10"/>
    <p:sldId id="272" r:id="rId11"/>
    <p:sldId id="359" r:id="rId12"/>
    <p:sldId id="293" r:id="rId13"/>
    <p:sldId id="364" r:id="rId14"/>
    <p:sldId id="362" r:id="rId15"/>
    <p:sldId id="344" r:id="rId16"/>
    <p:sldId id="348" r:id="rId17"/>
    <p:sldId id="346" r:id="rId18"/>
    <p:sldId id="361" r:id="rId19"/>
    <p:sldId id="266" r:id="rId20"/>
    <p:sldId id="279" r:id="rId21"/>
    <p:sldId id="273" r:id="rId22"/>
    <p:sldId id="276" r:id="rId23"/>
    <p:sldId id="349" r:id="rId24"/>
    <p:sldId id="351" r:id="rId25"/>
    <p:sldId id="363" r:id="rId26"/>
    <p:sldId id="357" r:id="rId27"/>
    <p:sldId id="316" r:id="rId28"/>
    <p:sldId id="365" r:id="rId29"/>
    <p:sldId id="366" r:id="rId30"/>
    <p:sldId id="355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30548D-2B63-4CDE-968E-A85659775142}">
          <p14:sldIdLst>
            <p14:sldId id="354"/>
            <p14:sldId id="277"/>
            <p14:sldId id="260"/>
            <p14:sldId id="358"/>
            <p14:sldId id="269"/>
            <p14:sldId id="343"/>
            <p14:sldId id="270"/>
            <p14:sldId id="274"/>
            <p14:sldId id="272"/>
            <p14:sldId id="359"/>
            <p14:sldId id="293"/>
            <p14:sldId id="364"/>
            <p14:sldId id="362"/>
            <p14:sldId id="344"/>
            <p14:sldId id="348"/>
            <p14:sldId id="346"/>
            <p14:sldId id="361"/>
            <p14:sldId id="266"/>
            <p14:sldId id="279"/>
            <p14:sldId id="273"/>
            <p14:sldId id="276"/>
            <p14:sldId id="349"/>
            <p14:sldId id="351"/>
            <p14:sldId id="363"/>
            <p14:sldId id="357"/>
            <p14:sldId id="316"/>
            <p14:sldId id="365"/>
            <p14:sldId id="366"/>
          </p14:sldIdLst>
        </p14:section>
        <p14:section name="Untitled Section" id="{DC75FA4F-E6B1-44EA-82C9-7C07EEEF7D98}">
          <p14:sldIdLst>
            <p14:sldId id="35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A147"/>
    <a:srgbClr val="B54C2D"/>
    <a:srgbClr val="B66952"/>
    <a:srgbClr val="B56D45"/>
    <a:srgbClr val="DF9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97" d="100"/>
          <a:sy n="97" d="100"/>
        </p:scale>
        <p:origin x="84" y="3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C7F019-080E-42F5-8F01-891DEEC6C3AA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586EBE-6277-40C1-B1B7-4083C73A3C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918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7E9CA-D18E-46E3-B5E3-FA36BFF83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95F0F0-7558-49DB-9258-F3F36D49E5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AE1881-976A-4E60-B2DC-CC378DA8D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AE6CA-8216-4D23-9CA4-4A7DEB950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4E707-8BE9-457D-804D-A5B3E5841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771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C9397-098A-46ED-BAFE-8A905F8D0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B17882-F4DB-41EF-9F4B-483EACDFD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9AFCD4-4BE2-412D-ABAC-35CF1A390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E9C9EE-7BF1-44E6-A790-1736DA454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CF7BA-CC25-4E51-A177-CF3E6C6F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8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D8A8510-3FE1-490A-918D-720D617177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FCF990-CBEA-4911-8DA3-C64322C718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059391-DA25-4959-8657-7A135C1F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305166-1AD3-421E-A05E-5BA895646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C40-328C-444B-AC5B-64B9B15F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8198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83760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962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5749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2755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438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1135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27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898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68A2E-BAFA-41C8-B053-12D12C3F1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9E53E-C7BB-4C29-9E83-C331C9EE8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85D8B-9E67-414B-A33C-6D3A3553D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1946B8-8B87-4E69-9E72-CA8527165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97919-9008-4C5B-9100-E37E0672F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6611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463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893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504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75878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866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4415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48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062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69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300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11465-1598-4880-9D43-FF02B55AB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18056-6B51-44EF-8CC4-3B0369CBE6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266653-0544-4CD5-9235-1A16B3C82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EA4D04-74D7-44EC-A974-903CDA442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0C738-D466-452A-A2CE-61CF52639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81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15C46-FBEF-4C17-97E4-1D7430187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F9423-3285-4D27-845C-C3854B5B50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C6D5CC-3867-47CC-AE80-06F68057DC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BE89B6-33B5-46E8-9724-0538612B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DA0C9-169E-4F99-B520-4EB95BEBA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FE53B3-456F-4FD5-A9E2-5936D2936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796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78BD1-0DC6-4945-9443-B5D6DB519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7B851-F616-45DF-BBE5-3B2109961F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ECB556-EFFC-40DE-BFF1-C5D5BC5E80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493C83-6F02-46A8-B22E-99F7310CE8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FAC032-C5FA-4518-B286-2415E0AE62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56B7A3-9491-42CA-85AA-F6FDDF781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F9918D4-3252-4B48-987C-1C9C2B821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261725-3BEF-4B0A-B770-03EF5B54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3352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BAB5-1B26-49F3-A24C-0965EDDC5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DE636F-B670-419D-8AAF-51693B532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5FF80-E3BB-4EBB-8828-6A4DD6973E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8C8A51-8AC9-41D6-B206-4EB8E66B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936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9F9803-4B70-4C7F-B8E3-2D7F54DC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518349-B2B7-49DE-BC7C-F5DD240F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7C145E-3F94-461E-B344-05C4B9B4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715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12F28-B1EA-45A4-82B1-9BE0BBC7B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97B37A-3590-4919-9371-52445FFC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B9E097-9366-42AC-B573-FCA1E3D3C4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B658F3-7036-4D2B-BE73-F16C197DD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F0E1A6-A53C-4CD7-8F19-A4CA46155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C3702-644B-4967-BDAB-EF6D53028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61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33018-F9B8-4AC8-96D1-60E073529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1995C1-7B32-42F7-8A5D-F4EFAA3103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B16FDE-81BF-4D80-8353-AEFA9B14C5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94AC47-4E39-4DFA-AFC4-2D32B2E1E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66779E-9BCE-416A-AD5F-B77531D79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F0D038-1B47-4B09-901B-A0658AA32B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jp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AC94CD-455C-44AD-B6A2-6F65D1413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FA1E1-0BC6-4CD4-BAFA-702ED4CDA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0BFFF8-99AC-4517-A21F-46EFC9084F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659DD-E3F7-4A92-9843-5EA9AB95AF35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0120B-B2A4-442F-A4F3-DEB888640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278AF-4328-46D2-AD87-5F128406AE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F3C9D-D164-4C71-A24C-1552E6965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999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73ED0CC-082F-4160-86E5-0D6041F12778}" type="datetime1">
              <a:rPr lang="en-US" smtClean="0"/>
              <a:t>3/30/2022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8638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  <p:sldLayoutId id="2147483779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ake, decorated, plant&#10;&#10;Description automatically generated">
            <a:extLst>
              <a:ext uri="{FF2B5EF4-FFF2-40B4-BE49-F238E27FC236}">
                <a16:creationId xmlns:a16="http://schemas.microsoft.com/office/drawing/2014/main" id="{FFF422A9-CE64-4017-A68A-B3A6485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2" y="1423268"/>
            <a:ext cx="1649318" cy="1293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0DF4A-A24F-40F8-9241-F6DF8D0C7BF9}"/>
              </a:ext>
            </a:extLst>
          </p:cNvPr>
          <p:cNvSpPr txBox="1"/>
          <p:nvPr/>
        </p:nvSpPr>
        <p:spPr>
          <a:xfrm>
            <a:off x="1421256" y="1154845"/>
            <a:ext cx="9112681" cy="2274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Thriving After COVID: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The Silver Lining of Change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917D1A9-C497-4D22-B1CF-F3D2B0F3A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25" y="375260"/>
            <a:ext cx="2352749" cy="1138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8EC5CB-4CF2-44C7-B0FB-921D3260112E}"/>
              </a:ext>
            </a:extLst>
          </p:cNvPr>
          <p:cNvSpPr txBox="1"/>
          <p:nvPr/>
        </p:nvSpPr>
        <p:spPr>
          <a:xfrm>
            <a:off x="6334804" y="3590153"/>
            <a:ext cx="461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By Patrick Palace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@PalaceLaw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Patrick@PalaceLaw.com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FD2B314-68A0-4736-881A-408943116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1" y="4842183"/>
            <a:ext cx="1228115" cy="10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147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7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42D26-7937-44DE-90AC-6EDB9B368759}"/>
              </a:ext>
            </a:extLst>
          </p:cNvPr>
          <p:cNvSpPr txBox="1"/>
          <p:nvPr/>
        </p:nvSpPr>
        <p:spPr>
          <a:xfrm>
            <a:off x="4552792" y="1213757"/>
            <a:ext cx="6795248" cy="443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Prediction</a:t>
            </a:r>
            <a:r>
              <a:rPr lang="en-US" sz="6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#1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THE EXPANSION OF REMOTE WORK</a:t>
            </a:r>
          </a:p>
        </p:txBody>
      </p:sp>
    </p:spTree>
    <p:extLst>
      <p:ext uri="{BB962C8B-B14F-4D97-AF65-F5344CB8AC3E}">
        <p14:creationId xmlns:p14="http://schemas.microsoft.com/office/powerpoint/2010/main" val="886273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18" y="1182849"/>
            <a:ext cx="10360143" cy="446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964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logo&#10;&#10;Description automatically generated">
            <a:extLst>
              <a:ext uri="{FF2B5EF4-FFF2-40B4-BE49-F238E27FC236}">
                <a16:creationId xmlns:a16="http://schemas.microsoft.com/office/drawing/2014/main" id="{68B4C0C7-1B88-4CB1-80D8-05F9F6CAD3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" y="106625"/>
            <a:ext cx="8704473" cy="6214276"/>
          </a:xfrm>
          <a:prstGeom prst="rect">
            <a:avLst/>
          </a:prstGeom>
        </p:spPr>
      </p:pic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385807C-F391-44A3-9D80-C04C62B74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761" y="2247735"/>
            <a:ext cx="6409497" cy="1181265"/>
          </a:xfrm>
          <a:prstGeom prst="rect">
            <a:avLst/>
          </a:prstGeom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474B8E9-783F-4F96-A2E9-9B17FC3126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9718" y="3850341"/>
            <a:ext cx="6239746" cy="1295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44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7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42D26-7937-44DE-90AC-6EDB9B368759}"/>
              </a:ext>
            </a:extLst>
          </p:cNvPr>
          <p:cNvSpPr txBox="1"/>
          <p:nvPr/>
        </p:nvSpPr>
        <p:spPr>
          <a:xfrm>
            <a:off x="4552792" y="1213758"/>
            <a:ext cx="6795248" cy="443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Prediction #5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clients never want to see your lobby again</a:t>
            </a:r>
          </a:p>
        </p:txBody>
      </p:sp>
    </p:spTree>
    <p:extLst>
      <p:ext uri="{BB962C8B-B14F-4D97-AF65-F5344CB8AC3E}">
        <p14:creationId xmlns:p14="http://schemas.microsoft.com/office/powerpoint/2010/main" val="1032111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37657-65EC-43C4-8912-6EE63B438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64EC9EC5-060B-47DE-8D1B-F3B05FE5D5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844" y="1837766"/>
            <a:ext cx="4900946" cy="3697308"/>
          </a:xfrm>
        </p:spPr>
      </p:pic>
      <p:pic>
        <p:nvPicPr>
          <p:cNvPr id="4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923171F2-2A53-4D45-AAE4-83BA1F54F2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64" y="0"/>
            <a:ext cx="6505299" cy="3649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23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B316A-0D29-4F24-9AD8-76F4DA7E6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bar chart&#10;&#10;Description automatically generated">
            <a:extLst>
              <a:ext uri="{FF2B5EF4-FFF2-40B4-BE49-F238E27FC236}">
                <a16:creationId xmlns:a16="http://schemas.microsoft.com/office/drawing/2014/main" id="{04BFA693-C168-459A-8DAB-10800C14B3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404684"/>
            <a:ext cx="10658558" cy="5494375"/>
          </a:xfrm>
        </p:spPr>
      </p:pic>
    </p:spTree>
    <p:extLst>
      <p:ext uri="{BB962C8B-B14F-4D97-AF65-F5344CB8AC3E}">
        <p14:creationId xmlns:p14="http://schemas.microsoft.com/office/powerpoint/2010/main" val="1022562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6BD3EDC3-0398-462D-A584-7C7F3C3E1E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9" y="117475"/>
            <a:ext cx="7779810" cy="5116593"/>
          </a:xfrm>
        </p:spPr>
      </p:pic>
      <p:pic>
        <p:nvPicPr>
          <p:cNvPr id="4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A2B0CC99-C846-4268-A9D3-DCFEE6B6E5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50" y="3285757"/>
            <a:ext cx="3862237" cy="2832627"/>
          </a:xfrm>
          <a:prstGeom prst="rect">
            <a:avLst/>
          </a:prstGeom>
        </p:spPr>
      </p:pic>
      <p:pic>
        <p:nvPicPr>
          <p:cNvPr id="6" name="Content Placeholder 4" descr="Chart, diagram&#10;&#10;Description automatically generated">
            <a:extLst>
              <a:ext uri="{FF2B5EF4-FFF2-40B4-BE49-F238E27FC236}">
                <a16:creationId xmlns:a16="http://schemas.microsoft.com/office/drawing/2014/main" id="{E1E321DF-9EB3-4329-BB71-EFCF4720A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450" y="1012054"/>
            <a:ext cx="3862237" cy="1882664"/>
          </a:xfrm>
        </p:spPr>
      </p:pic>
    </p:spTree>
    <p:extLst>
      <p:ext uri="{BB962C8B-B14F-4D97-AF65-F5344CB8AC3E}">
        <p14:creationId xmlns:p14="http://schemas.microsoft.com/office/powerpoint/2010/main" val="3527339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7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42D26-7937-44DE-90AC-6EDB9B368759}"/>
              </a:ext>
            </a:extLst>
          </p:cNvPr>
          <p:cNvSpPr txBox="1"/>
          <p:nvPr/>
        </p:nvSpPr>
        <p:spPr>
          <a:xfrm>
            <a:off x="4552792" y="712922"/>
            <a:ext cx="7253204" cy="4931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Prediction #4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improved business practices</a:t>
            </a:r>
          </a:p>
        </p:txBody>
      </p:sp>
    </p:spTree>
    <p:extLst>
      <p:ext uri="{BB962C8B-B14F-4D97-AF65-F5344CB8AC3E}">
        <p14:creationId xmlns:p14="http://schemas.microsoft.com/office/powerpoint/2010/main" val="1042049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99A76764-680C-46BC-98FC-805F75395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solidFill>
                  <a:srgbClr val="00B050"/>
                </a:solidFill>
              </a:rPr>
              <a:t>SYSTEMS</a:t>
            </a:r>
          </a:p>
        </p:txBody>
      </p:sp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16B9C96D-5031-4693-99A0-32675B6006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11" y="2076450"/>
            <a:ext cx="5019930" cy="37147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195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0DCFBA-717A-4C5A-A9D0-F64A0F76B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314"/>
            <a:ext cx="12192000" cy="689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47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699874-D473-42AF-B06E-A91BB4DC17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0643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D119BC-3F08-4A50-8C05-650AB1B2E3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7039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E7C1C4-689A-43B9-AE5D-283CDC1A84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F2F560-A06B-4E42-B249-FEEC34694CA3}"/>
              </a:ext>
            </a:extLst>
          </p:cNvPr>
          <p:cNvSpPr txBox="1"/>
          <p:nvPr/>
        </p:nvSpPr>
        <p:spPr>
          <a:xfrm>
            <a:off x="5424256" y="168676"/>
            <a:ext cx="14293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6868747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08E7B21D-3822-4E40-93CD-262D4D258B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13" y="0"/>
            <a:ext cx="11745973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F2110E-E87F-4FE2-9C3C-81A740B1A06D}"/>
              </a:ext>
            </a:extLst>
          </p:cNvPr>
          <p:cNvSpPr txBox="1"/>
          <p:nvPr/>
        </p:nvSpPr>
        <p:spPr>
          <a:xfrm>
            <a:off x="4101483" y="266330"/>
            <a:ext cx="124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1063955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timeline&#10;&#10;Description automatically generated">
            <a:extLst>
              <a:ext uri="{FF2B5EF4-FFF2-40B4-BE49-F238E27FC236}">
                <a16:creationId xmlns:a16="http://schemas.microsoft.com/office/drawing/2014/main" id="{38F19A94-A85B-4B51-AAA9-579279841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834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1A8CDCA-EC58-40B4-9F17-A7B613A32F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9" name="Freeform 11">
            <a:extLst>
              <a:ext uri="{FF2B5EF4-FFF2-40B4-BE49-F238E27FC236}">
                <a16:creationId xmlns:a16="http://schemas.microsoft.com/office/drawing/2014/main" id="{DBC44137-B240-488D-B88F-9D266FACAA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Freeform 13">
            <a:extLst>
              <a:ext uri="{FF2B5EF4-FFF2-40B4-BE49-F238E27FC236}">
                <a16:creationId xmlns:a16="http://schemas.microsoft.com/office/drawing/2014/main" id="{70FFA344-365C-4944-848F-8B966C3356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25">
            <a:extLst>
              <a:ext uri="{FF2B5EF4-FFF2-40B4-BE49-F238E27FC236}">
                <a16:creationId xmlns:a16="http://schemas.microsoft.com/office/drawing/2014/main" id="{D73EBEE6-2E8A-47F3-ADCA-5C0A95C36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47525714-3E1C-46F0-A17D-D3BE3D221F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17" name="5-Point Star 24">
            <a:extLst>
              <a:ext uri="{FF2B5EF4-FFF2-40B4-BE49-F238E27FC236}">
                <a16:creationId xmlns:a16="http://schemas.microsoft.com/office/drawing/2014/main" id="{B178D758-A5E1-416F-9966-F71730470A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Freeform: Shape 22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E942D26-7937-44DE-90AC-6EDB9B368759}"/>
              </a:ext>
            </a:extLst>
          </p:cNvPr>
          <p:cNvSpPr txBox="1"/>
          <p:nvPr/>
        </p:nvSpPr>
        <p:spPr>
          <a:xfrm>
            <a:off x="4552792" y="1213758"/>
            <a:ext cx="6795248" cy="443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Prediction #6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rent as unnecessary overhead</a:t>
            </a:r>
          </a:p>
        </p:txBody>
      </p:sp>
    </p:spTree>
    <p:extLst>
      <p:ext uri="{BB962C8B-B14F-4D97-AF65-F5344CB8AC3E}">
        <p14:creationId xmlns:p14="http://schemas.microsoft.com/office/powerpoint/2010/main" val="16951851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219CF6F5-6B5B-4464-BB34-A1C2C631F8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00109" cy="4101420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76E7B43-BF92-4DFB-931E-F6EE3F98E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10" y="3855394"/>
            <a:ext cx="9064102" cy="249651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138697C0-8D0E-4CEF-8C6C-B9DE6DD82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6459" y="636880"/>
            <a:ext cx="1810003" cy="2581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7091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383" y="0"/>
            <a:ext cx="7960658" cy="550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80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54915C5-707B-4B29-9E6B-116367F841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070191" cy="6858000"/>
          </a:xfrm>
          <a:custGeom>
            <a:avLst/>
            <a:gdLst>
              <a:gd name="connsiteX0" fmla="*/ 1 w 4061802"/>
              <a:gd name="connsiteY0" fmla="*/ 0 h 6858000"/>
              <a:gd name="connsiteX1" fmla="*/ 4059081 w 4061802"/>
              <a:gd name="connsiteY1" fmla="*/ 0 h 6858000"/>
              <a:gd name="connsiteX2" fmla="*/ 4059081 w 4061802"/>
              <a:gd name="connsiteY2" fmla="*/ 2339825 h 6858000"/>
              <a:gd name="connsiteX3" fmla="*/ 4061802 w 4061802"/>
              <a:gd name="connsiteY3" fmla="*/ 2339683 h 6858000"/>
              <a:gd name="connsiteX4" fmla="*/ 4061802 w 4061802"/>
              <a:gd name="connsiteY4" fmla="*/ 3776054 h 6858000"/>
              <a:gd name="connsiteX5" fmla="*/ 4059081 w 4061802"/>
              <a:gd name="connsiteY5" fmla="*/ 3776199 h 6858000"/>
              <a:gd name="connsiteX6" fmla="*/ 4059081 w 4061802"/>
              <a:gd name="connsiteY6" fmla="*/ 6858000 h 6858000"/>
              <a:gd name="connsiteX7" fmla="*/ 1 w 4061802"/>
              <a:gd name="connsiteY7" fmla="*/ 6858000 h 6858000"/>
              <a:gd name="connsiteX8" fmla="*/ 1 w 4061802"/>
              <a:gd name="connsiteY8" fmla="*/ 3992604 h 6858000"/>
              <a:gd name="connsiteX9" fmla="*/ 0 w 4061802"/>
              <a:gd name="connsiteY9" fmla="*/ 3992604 h 6858000"/>
              <a:gd name="connsiteX10" fmla="*/ 0 w 4061802"/>
              <a:gd name="connsiteY10" fmla="*/ 2552279 h 6858000"/>
              <a:gd name="connsiteX11" fmla="*/ 1 w 4061802"/>
              <a:gd name="connsiteY11" fmla="*/ 255227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61802" h="6858000">
                <a:moveTo>
                  <a:pt x="1" y="0"/>
                </a:moveTo>
                <a:lnTo>
                  <a:pt x="4059081" y="0"/>
                </a:lnTo>
                <a:lnTo>
                  <a:pt x="4059081" y="2339825"/>
                </a:lnTo>
                <a:lnTo>
                  <a:pt x="4061802" y="2339683"/>
                </a:lnTo>
                <a:lnTo>
                  <a:pt x="4061802" y="3776054"/>
                </a:lnTo>
                <a:lnTo>
                  <a:pt x="4059081" y="3776199"/>
                </a:lnTo>
                <a:lnTo>
                  <a:pt x="4059081" y="6858000"/>
                </a:lnTo>
                <a:lnTo>
                  <a:pt x="1" y="6858000"/>
                </a:lnTo>
                <a:lnTo>
                  <a:pt x="1" y="3992604"/>
                </a:lnTo>
                <a:lnTo>
                  <a:pt x="0" y="3992604"/>
                </a:lnTo>
                <a:lnTo>
                  <a:pt x="0" y="2552279"/>
                </a:lnTo>
                <a:lnTo>
                  <a:pt x="1" y="255227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6EC02B-87E7-4546-9CC5-A99B4F0465D4}"/>
              </a:ext>
            </a:extLst>
          </p:cNvPr>
          <p:cNvSpPr txBox="1"/>
          <p:nvPr/>
        </p:nvSpPr>
        <p:spPr>
          <a:xfrm>
            <a:off x="643467" y="1226122"/>
            <a:ext cx="3054268" cy="4405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7 areas of law that grew dramatically during COVID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6B8E032-9914-4C00-B51A-C2DA16271D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1733" cy="6858000"/>
          </a:xfrm>
          <a:prstGeom prst="rect">
            <a:avLst/>
          </a:prstGeom>
          <a:solidFill>
            <a:schemeClr val="accent1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43B4841E-E6B6-48C3-BA02-F73659C6D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61802" y="1"/>
            <a:ext cx="8130198" cy="6857999"/>
          </a:xfrm>
          <a:custGeom>
            <a:avLst/>
            <a:gdLst>
              <a:gd name="connsiteX0" fmla="*/ 0 w 8130198"/>
              <a:gd name="connsiteY0" fmla="*/ 0 h 6857999"/>
              <a:gd name="connsiteX1" fmla="*/ 7241014 w 8130198"/>
              <a:gd name="connsiteY1" fmla="*/ 0 h 6857999"/>
              <a:gd name="connsiteX2" fmla="*/ 8130198 w 8130198"/>
              <a:gd name="connsiteY2" fmla="*/ 0 h 6857999"/>
              <a:gd name="connsiteX3" fmla="*/ 8130198 w 8130198"/>
              <a:gd name="connsiteY3" fmla="*/ 6857999 h 6857999"/>
              <a:gd name="connsiteX4" fmla="*/ 0 w 8130198"/>
              <a:gd name="connsiteY4" fmla="*/ 6857999 h 6857999"/>
              <a:gd name="connsiteX5" fmla="*/ 0 w 8130198"/>
              <a:gd name="connsiteY5" fmla="*/ 6375361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30198" h="6857999">
                <a:moveTo>
                  <a:pt x="0" y="0"/>
                </a:moveTo>
                <a:lnTo>
                  <a:pt x="7241014" y="0"/>
                </a:lnTo>
                <a:lnTo>
                  <a:pt x="8130198" y="0"/>
                </a:lnTo>
                <a:lnTo>
                  <a:pt x="8130198" y="6857999"/>
                </a:lnTo>
                <a:lnTo>
                  <a:pt x="0" y="6857999"/>
                </a:lnTo>
                <a:lnTo>
                  <a:pt x="0" y="6375361"/>
                </a:lnTo>
                <a:close/>
              </a:path>
            </a:pathLst>
          </a:custGeom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E5363B-8FE4-4257-9161-3D3423EA6F0F}"/>
              </a:ext>
            </a:extLst>
          </p:cNvPr>
          <p:cNvSpPr txBox="1"/>
          <p:nvPr/>
        </p:nvSpPr>
        <p:spPr>
          <a:xfrm>
            <a:off x="4391925" y="1226122"/>
            <a:ext cx="7636322" cy="44057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3200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Bankruptcy and restructuring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3200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Criminal defense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3200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Intellectual property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3200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Labor and Employment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3200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Litigation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3200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Commercial  and residential real estate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sz="3200" cap="all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Trust and Estate work </a:t>
            </a:r>
          </a:p>
        </p:txBody>
      </p:sp>
    </p:spTree>
    <p:extLst>
      <p:ext uri="{BB962C8B-B14F-4D97-AF65-F5344CB8AC3E}">
        <p14:creationId xmlns:p14="http://schemas.microsoft.com/office/powerpoint/2010/main" val="3060416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D57E0B-41E7-4862-852B-4C24E7B47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4684A4D-3AB3-4D14-8F74-E9E22EFC9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62AAD8D6-E6DC-4196-8B6E-99E7C90270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EF22364E-4978-4D02-9F7E-4608CE9F4B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203295E-B861-404F-966C-8EDD882877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0A9C49B-76D8-4E9B-B430-D1ADF40F1C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88A5712-2FE0-4DD4-BDC6-099EA378A0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1979952" cy="6644081"/>
          </a:xfrm>
          <a:prstGeom prst="rect">
            <a:avLst/>
          </a:pr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Freeform 9">
            <a:extLst>
              <a:ext uri="{FF2B5EF4-FFF2-40B4-BE49-F238E27FC236}">
                <a16:creationId xmlns:a16="http://schemas.microsoft.com/office/drawing/2014/main" id="{448E5503-E0F8-4B94-81A3-B1FA57623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5397" y="0"/>
            <a:ext cx="11773291" cy="6419514"/>
          </a:xfrm>
          <a:custGeom>
            <a:avLst/>
            <a:gdLst/>
            <a:ahLst/>
            <a:cxnLst/>
            <a:rect l="l" t="t" r="r" b="b"/>
            <a:pathLst>
              <a:path w="11773291" h="6419514">
                <a:moveTo>
                  <a:pt x="11750059" y="0"/>
                </a:moveTo>
                <a:lnTo>
                  <a:pt x="11773291" y="6419514"/>
                </a:lnTo>
                <a:lnTo>
                  <a:pt x="0" y="641104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E54F896-85E7-4403-9E37-1B004731F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54296" cy="6380796"/>
          </a:xfrm>
          <a:prstGeom prst="rect">
            <a:avLst/>
          </a:pr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60000"/>
                </a:schemeClr>
              </a:gs>
            </a:gsLst>
            <a:lin ang="81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0DE312-3FD7-493E-89E4-EE62E448B0DA}"/>
              </a:ext>
            </a:extLst>
          </p:cNvPr>
          <p:cNvSpPr txBox="1"/>
          <p:nvPr/>
        </p:nvSpPr>
        <p:spPr>
          <a:xfrm>
            <a:off x="685802" y="685800"/>
            <a:ext cx="3381946" cy="4846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SILVER LINING OUTCOMES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4800" cap="all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993519D-AD7A-4BA0-97FD-B146426565DF}"/>
              </a:ext>
            </a:extLst>
          </p:cNvPr>
          <p:cNvSpPr txBox="1"/>
          <p:nvPr/>
        </p:nvSpPr>
        <p:spPr>
          <a:xfrm>
            <a:off x="5111886" y="685800"/>
            <a:ext cx="5968621" cy="46887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/>
              <a:t>Employment is up IN 2020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/>
              <a:t>Revenue is up 11%-16%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2A2C30"/>
                </a:solidFill>
                <a:effectLst/>
                <a:latin typeface="+mj-lt"/>
              </a:rPr>
              <a:t>GLOBAL MERGER UP 143%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/>
              <a:t>Lawyers are no longer late tech adopters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/>
              <a:t>MORE FLEXABLE service to clients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/>
              <a:t>ABILITY TO Serve more clients</a:t>
            </a:r>
          </a:p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</a:pPr>
            <a:r>
              <a:rPr lang="en-US" cap="all" dirty="0"/>
              <a:t>Better life balance </a:t>
            </a:r>
          </a:p>
        </p:txBody>
      </p:sp>
    </p:spTree>
    <p:extLst>
      <p:ext uri="{BB962C8B-B14F-4D97-AF65-F5344CB8AC3E}">
        <p14:creationId xmlns:p14="http://schemas.microsoft.com/office/powerpoint/2010/main" val="37464594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cake, decorated, plant&#10;&#10;Description automatically generated">
            <a:extLst>
              <a:ext uri="{FF2B5EF4-FFF2-40B4-BE49-F238E27FC236}">
                <a16:creationId xmlns:a16="http://schemas.microsoft.com/office/drawing/2014/main" id="{FFF422A9-CE64-4017-A68A-B3A6485CF3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062" y="1423268"/>
            <a:ext cx="1649318" cy="129329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C0DF4A-A24F-40F8-9241-F6DF8D0C7BF9}"/>
              </a:ext>
            </a:extLst>
          </p:cNvPr>
          <p:cNvSpPr txBox="1"/>
          <p:nvPr/>
        </p:nvSpPr>
        <p:spPr>
          <a:xfrm>
            <a:off x="1421256" y="1154845"/>
            <a:ext cx="9112681" cy="22741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Thriving After COVID: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 The Silver Lining of Change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917D1A9-C497-4D22-B1CF-F3D2B0F3A6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625" y="375260"/>
            <a:ext cx="2352749" cy="1138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8EC5CB-4CF2-44C7-B0FB-921D3260112E}"/>
              </a:ext>
            </a:extLst>
          </p:cNvPr>
          <p:cNvSpPr txBox="1"/>
          <p:nvPr/>
        </p:nvSpPr>
        <p:spPr>
          <a:xfrm>
            <a:off x="6334804" y="3590153"/>
            <a:ext cx="46163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By Patrick Palace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        @PalaceLaw</a:t>
            </a:r>
          </a:p>
          <a:p>
            <a:r>
              <a:rPr lang="en-US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	Patrick@PalaceLaw.com</a:t>
            </a: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FFD2B314-68A0-4736-881A-4089431162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551" y="4842183"/>
            <a:ext cx="1228115" cy="10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951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B4102B2F-7B84-4566-94A7-2D2550C5EC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98" y="-1150455"/>
            <a:ext cx="9082404" cy="763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ver of a book&#10;&#10;Description automatically generated with medium confidence">
            <a:extLst>
              <a:ext uri="{FF2B5EF4-FFF2-40B4-BE49-F238E27FC236}">
                <a16:creationId xmlns:a16="http://schemas.microsoft.com/office/drawing/2014/main" id="{7BA44BDB-D30B-4612-89C0-12F389FFE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453" y="294468"/>
            <a:ext cx="4532956" cy="583722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F202513D-20B6-4392-A641-2942FF0788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7287"/>
            <a:ext cx="5328752" cy="2092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44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8E276-D63F-428C-B517-12AF17AEB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CFB0A99-7933-4CD4-88D6-E8E0D499C40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3111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3AD774-C002-414C-B608-20E68CCADFEA}"/>
              </a:ext>
            </a:extLst>
          </p:cNvPr>
          <p:cNvSpPr txBox="1"/>
          <p:nvPr/>
        </p:nvSpPr>
        <p:spPr>
          <a:xfrm>
            <a:off x="5130140" y="308758"/>
            <a:ext cx="1472541" cy="377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7150937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C8EB1-F514-4DE9-9CB4-7A5206E60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ECB331B-9BFB-4B23-8DFB-A688126F87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824756" cy="5920088"/>
          </a:xfrm>
        </p:spPr>
      </p:pic>
    </p:spTree>
    <p:extLst>
      <p:ext uri="{BB962C8B-B14F-4D97-AF65-F5344CB8AC3E}">
        <p14:creationId xmlns:p14="http://schemas.microsoft.com/office/powerpoint/2010/main" val="1419219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D65F6-E6A0-4C0A-A289-6359E1A629A6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033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284AE5-F288-4769-A27B-7620DB3CF779}"/>
              </a:ext>
            </a:extLst>
          </p:cNvPr>
          <p:cNvSpPr txBox="1"/>
          <p:nvPr/>
        </p:nvSpPr>
        <p:spPr>
          <a:xfrm>
            <a:off x="5335480" y="355107"/>
            <a:ext cx="1083075" cy="381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38474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FF6654-FD73-41A2-AF86-198AD657CA0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4DCA43C-6120-4697-86DC-B63C083E98D8}"/>
              </a:ext>
            </a:extLst>
          </p:cNvPr>
          <p:cNvSpPr txBox="1"/>
          <p:nvPr/>
        </p:nvSpPr>
        <p:spPr>
          <a:xfrm>
            <a:off x="3864320" y="325923"/>
            <a:ext cx="2879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tx2">
                    <a:lumMod val="10000"/>
                  </a:schemeClr>
                </a:solidFill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840503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26F04-43A1-415A-90F5-FA3419F6DF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B22EE5B-7D60-4E5C-806F-83B9A4E556CB}"/>
              </a:ext>
            </a:extLst>
          </p:cNvPr>
          <p:cNvSpPr txBox="1"/>
          <p:nvPr/>
        </p:nvSpPr>
        <p:spPr>
          <a:xfrm>
            <a:off x="5495453" y="135802"/>
            <a:ext cx="27613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tx2">
                    <a:lumMod val="10000"/>
                  </a:schemeClr>
                </a:solidFill>
              </a:rPr>
              <a:t>2020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129497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0</TotalTime>
  <Words>152</Words>
  <Application>Microsoft Office PowerPoint</Application>
  <PresentationFormat>Widescreen</PresentationFormat>
  <Paragraphs>41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Impact</vt:lpstr>
      <vt:lpstr>Custom Design</vt:lpstr>
      <vt:lpstr>Main Event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SYSTEMS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2020-04-23T01:30:42Z</dcterms:created>
  <dcterms:modified xsi:type="dcterms:W3CDTF">2022-03-30T15:16:52Z</dcterms:modified>
</cp:coreProperties>
</file>