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4"/>
  </p:notesMasterIdLst>
  <p:sldIdLst>
    <p:sldId id="259" r:id="rId4"/>
    <p:sldId id="540" r:id="rId5"/>
    <p:sldId id="545" r:id="rId6"/>
    <p:sldId id="543" r:id="rId7"/>
    <p:sldId id="542" r:id="rId8"/>
    <p:sldId id="544" r:id="rId9"/>
    <p:sldId id="549" r:id="rId10"/>
    <p:sldId id="291" r:id="rId11"/>
    <p:sldId id="269" r:id="rId12"/>
    <p:sldId id="343" r:id="rId13"/>
    <p:sldId id="513" r:id="rId14"/>
    <p:sldId id="512" r:id="rId15"/>
    <p:sldId id="553" r:id="rId16"/>
    <p:sldId id="554" r:id="rId17"/>
    <p:sldId id="471" r:id="rId18"/>
    <p:sldId id="472" r:id="rId19"/>
    <p:sldId id="473" r:id="rId20"/>
    <p:sldId id="474" r:id="rId21"/>
    <p:sldId id="501" r:id="rId22"/>
    <p:sldId id="476" r:id="rId23"/>
    <p:sldId id="475" r:id="rId24"/>
    <p:sldId id="477" r:id="rId25"/>
    <p:sldId id="469" r:id="rId26"/>
    <p:sldId id="547" r:id="rId27"/>
    <p:sldId id="552" r:id="rId28"/>
    <p:sldId id="528" r:id="rId29"/>
    <p:sldId id="539" r:id="rId30"/>
    <p:sldId id="551" r:id="rId31"/>
    <p:sldId id="548"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6BE19-800C-4ACC-A4A2-C7207DFDA615}" v="28" dt="2023-03-30T00:22:00.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7" autoAdjust="0"/>
  </p:normalViewPr>
  <p:slideViewPr>
    <p:cSldViewPr snapToGrid="0">
      <p:cViewPr varScale="1">
        <p:scale>
          <a:sx n="55" d="100"/>
          <a:sy n="55" d="100"/>
        </p:scale>
        <p:origin x="348" y="32"/>
      </p:cViewPr>
      <p:guideLst/>
    </p:cSldViewPr>
  </p:slideViewPr>
  <p:outlineViewPr>
    <p:cViewPr>
      <p:scale>
        <a:sx n="33" d="100"/>
        <a:sy n="33" d="100"/>
      </p:scale>
      <p:origin x="0" y="-7732"/>
    </p:cViewPr>
  </p:outlineViewPr>
  <p:notesTextViewPr>
    <p:cViewPr>
      <p:scale>
        <a:sx n="1" d="1"/>
        <a:sy n="1" d="1"/>
      </p:scale>
      <p:origin x="0" y="0"/>
    </p:cViewPr>
  </p:notesTextViewPr>
  <p:sorterViewPr>
    <p:cViewPr>
      <p:scale>
        <a:sx n="66" d="100"/>
        <a:sy n="66" d="100"/>
      </p:scale>
      <p:origin x="0" y="-4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23:27:14.913"/>
    </inkml:context>
    <inkml:brush xml:id="br0">
      <inkml:brushProperty name="width" value="0.2" units="cm"/>
      <inkml:brushProperty name="height" value="0.2" units="cm"/>
      <inkml:brushProperty name="color" value="#E71224"/>
    </inkml:brush>
  </inkml:definitions>
  <inkml:trace contextRef="#ctx0" brushRef="#br0">1 4 24575,'21'0'0,"53"-2"0,-33 0 0,0 2 0,60 8 0,-84-5 0,-1 2 0,0 0 0,0 0 0,0 2 0,15 8 0,73 47 0,-104-62 0,49 33 0,-2 3 0,-2 1 0,-1 3 0,-2 1 0,-2 2 0,-2 2 0,56 84 0,-68-85 0,-2 2 0,-2 1 0,27 85 0,27 157 0,-55-200 0,1 1 0,-4 1 0,7 97 0,-15-31 0,35 168 0,-34-267 0,72 390 0,-62-319 0,37 130 0,-39-204 0,3 0 0,3-2 0,36 59 0,-36-71 0,1-2 0,49 56 0,74 62 0,-71-76 0,-65-68 0,53 51 0,-58-56 0,1-2 0,0 1 0,1-1 0,-1-1 0,1 0 0,12 5 0,-18-9 0,-2 0 0,1 0 0,0 0 0,0 1 0,0-1 0,0 1 0,-1 0 0,1 0 0,-1 0 0,1 0 0,-1 0 0,0 0 0,0 1 0,0-1 0,0 1 0,0-1 0,-1 1 0,1 0 0,-1 0 0,0 0 0,0 0 0,0 0 0,0 0 0,0 0 0,-1 0 0,1 0 0,-1 0 0,0 0 0,0 1 0,0-1 0,-1 5 0,1 6 0,1-13 0,-1 0 0,0 0 0,1 0 0,-1 0 0,0 0 0,0 0 0,0 1 0,0-1 0,0 0 0,0 0 0,0 0 0,-1 0 0,1 0 0,0 0 0,-1 0 0,1 0 0,0 0 0,-1 0 0,1 0 0,-1 0 0,0 0 0,1 0 0,-1 0 0,0-1 0,1 1 0,-1 0 0,0 0 0,0-1 0,0 1 0,0-1 0,0 1 0,1 0 0,-1-1 0,0 0 0,0 1 0,0-1 0,-1 1 0,1-1 0,-2 0 0,-28 4 0,0-1 0,0-2 0,-34-3 0,0 0 0,-423 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23:27:16.647"/>
    </inkml:context>
    <inkml:brush xml:id="br0">
      <inkml:brushProperty name="width" value="0.2" units="cm"/>
      <inkml:brushProperty name="height" value="0.2" units="cm"/>
      <inkml:brushProperty name="color" value="#E71224"/>
    </inkml:brush>
  </inkml:definitions>
  <inkml:trace contextRef="#ctx0" brushRef="#br0">1 537 24575,'21'14'0,"-6"-4"0,-2 0 0,0-1 0,20 9 0,-30-16 0,1-1 0,0 1 0,-1-1 0,1 0 0,0 0 0,0 0 0,0 0 0,0-1 0,0 0 0,0 0 0,0 0 0,0 0 0,0 0 0,6-2 0,5 0 0,-10 1 0,-1 1 0,0-1 0,0 1 0,0-1 0,0 0 0,0-1 0,5-1 0,7-9 0,-1 0 0,-1-1 0,0 0 0,0-1 0,-2 0 0,17-24 0,-21 28 0,1-5 0,0 0 0,-1 0 0,-1-1 0,-1 0 0,0 0 0,0-1 0,3-21 0,-2 11 0,16-41 0,-7 37 2,1 0-1,2 1 0,40-49 1,-17 25-1373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64D85-46FE-40A8-85F1-407A085EFC3C}"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01595-504E-4474-A146-A3A00157F127}" type="slidenum">
              <a:rPr lang="en-US" smtClean="0"/>
              <a:t>‹#›</a:t>
            </a:fld>
            <a:endParaRPr lang="en-US"/>
          </a:p>
        </p:txBody>
      </p:sp>
    </p:spTree>
    <p:extLst>
      <p:ext uri="{BB962C8B-B14F-4D97-AF65-F5344CB8AC3E}">
        <p14:creationId xmlns:p14="http://schemas.microsoft.com/office/powerpoint/2010/main" val="235139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01595-504E-4474-A146-A3A00157F127}" type="slidenum">
              <a:rPr lang="en-US" smtClean="0"/>
              <a:t>1</a:t>
            </a:fld>
            <a:endParaRPr lang="en-US"/>
          </a:p>
        </p:txBody>
      </p:sp>
    </p:spTree>
    <p:extLst>
      <p:ext uri="{BB962C8B-B14F-4D97-AF65-F5344CB8AC3E}">
        <p14:creationId xmlns:p14="http://schemas.microsoft.com/office/powerpoint/2010/main" val="255609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01595-504E-4474-A146-A3A00157F127}" type="slidenum">
              <a:rPr lang="en-US" smtClean="0"/>
              <a:t>23</a:t>
            </a:fld>
            <a:endParaRPr lang="en-US"/>
          </a:p>
        </p:txBody>
      </p:sp>
    </p:spTree>
    <p:extLst>
      <p:ext uri="{BB962C8B-B14F-4D97-AF65-F5344CB8AC3E}">
        <p14:creationId xmlns:p14="http://schemas.microsoft.com/office/powerpoint/2010/main" val="115063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01595-504E-4474-A146-A3A00157F127}" type="slidenum">
              <a:rPr lang="en-US" smtClean="0"/>
              <a:t>24</a:t>
            </a:fld>
            <a:endParaRPr lang="en-US"/>
          </a:p>
        </p:txBody>
      </p:sp>
    </p:spTree>
    <p:extLst>
      <p:ext uri="{BB962C8B-B14F-4D97-AF65-F5344CB8AC3E}">
        <p14:creationId xmlns:p14="http://schemas.microsoft.com/office/powerpoint/2010/main" val="98175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4211-6683-A23C-F13C-F777C64D4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70FDB4-2B7A-C0E4-39FF-302855260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5ECD4-C26C-8804-643E-86FF9CC46F62}"/>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83D81FDF-CC8D-9E6F-D6A6-CEE773D4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5259A-007C-BEB7-8229-179AC6518078}"/>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211910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8DDD-31E4-C09E-85E7-C3C0C3FE54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54F97-CFA8-5C64-4B62-C786561678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D363-D074-CABB-453A-F47A04EF62B0}"/>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4036D1B8-9543-98BC-1028-694CB666A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EFD4-1A7A-5145-0385-730BB6041214}"/>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83192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1688D-F630-413A-79CA-59C90C69A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12812-C89B-B1D0-46E3-601DBAEF7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1136B-C878-C1CB-553A-885A28896FFB}"/>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4632B995-54D6-0248-2AF4-2664B253C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B787A-CD3D-628B-0113-5FBB2DFF62E8}"/>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57828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3/31/2023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81170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963A-117A-E744-A043-8724C3045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8E5F9-3422-3D49-84AC-E61803A50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349A9A-F70F-A342-98EE-9A98C24284FB}"/>
              </a:ext>
            </a:extLst>
          </p:cNvPr>
          <p:cNvSpPr>
            <a:spLocks noGrp="1"/>
          </p:cNvSpPr>
          <p:nvPr>
            <p:ph type="dt" sz="half" idx="10"/>
          </p:nvPr>
        </p:nvSpPr>
        <p:spPr/>
        <p:txBody>
          <a:bodyPr/>
          <a:lstStyle/>
          <a:p>
            <a:fld id="{12241623-A064-4BED-B073-BA4D61433402}" type="datetime1">
              <a:rPr lang="en-US" smtClean="0"/>
              <a:t>3/31/2023</a:t>
            </a:fld>
            <a:endParaRPr lang="en-US" dirty="0"/>
          </a:p>
        </p:txBody>
      </p:sp>
      <p:sp>
        <p:nvSpPr>
          <p:cNvPr id="5" name="Footer Placeholder 4">
            <a:extLst>
              <a:ext uri="{FF2B5EF4-FFF2-40B4-BE49-F238E27FC236}">
                <a16:creationId xmlns:a16="http://schemas.microsoft.com/office/drawing/2014/main" id="{AD9266E3-22DF-854E-B952-7CC91D0547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70B821-698A-FB4A-9144-68EA5382CDF0}"/>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02307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C6D4-E1A1-FF46-AF3D-C75E880C0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CCB89-CF47-9B45-B89A-105C490AD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F8F2F-7B57-BB47-9340-0A0EB202B46B}"/>
              </a:ext>
            </a:extLst>
          </p:cNvPr>
          <p:cNvSpPr>
            <a:spLocks noGrp="1"/>
          </p:cNvSpPr>
          <p:nvPr>
            <p:ph type="dt" sz="half" idx="10"/>
          </p:nvPr>
        </p:nvSpPr>
        <p:spPr/>
        <p:txBody>
          <a:bodyPr/>
          <a:lstStyle/>
          <a:p>
            <a:fld id="{22F3E5F3-28EE-488F-BD53-B744C06C3DEC}" type="datetime1">
              <a:rPr lang="en-US" smtClean="0"/>
              <a:t>3/31/2023</a:t>
            </a:fld>
            <a:endParaRPr lang="en-US" dirty="0"/>
          </a:p>
        </p:txBody>
      </p:sp>
      <p:sp>
        <p:nvSpPr>
          <p:cNvPr id="5" name="Footer Placeholder 4">
            <a:extLst>
              <a:ext uri="{FF2B5EF4-FFF2-40B4-BE49-F238E27FC236}">
                <a16:creationId xmlns:a16="http://schemas.microsoft.com/office/drawing/2014/main" id="{D224FFF6-08C2-B244-B798-FFC00FC526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DC6E0D-2B0B-054B-8A3E-366F1517B0D0}"/>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0644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A046-309B-4C4C-8DFB-9E393C383E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15FB8A-D438-6E42-A3B6-42C421C5E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85B66C-C778-9440-B141-8131CAC1A550}"/>
              </a:ext>
            </a:extLst>
          </p:cNvPr>
          <p:cNvSpPr>
            <a:spLocks noGrp="1"/>
          </p:cNvSpPr>
          <p:nvPr>
            <p:ph type="dt" sz="half" idx="10"/>
          </p:nvPr>
        </p:nvSpPr>
        <p:spPr/>
        <p:txBody>
          <a:bodyPr/>
          <a:lstStyle/>
          <a:p>
            <a:fld id="{E72EB70D-CD01-44DA-83B3-8FEB3383D307}" type="datetime1">
              <a:rPr lang="en-US" smtClean="0"/>
              <a:t>3/31/2023</a:t>
            </a:fld>
            <a:endParaRPr lang="en-US" dirty="0"/>
          </a:p>
        </p:txBody>
      </p:sp>
      <p:sp>
        <p:nvSpPr>
          <p:cNvPr id="5" name="Footer Placeholder 4">
            <a:extLst>
              <a:ext uri="{FF2B5EF4-FFF2-40B4-BE49-F238E27FC236}">
                <a16:creationId xmlns:a16="http://schemas.microsoft.com/office/drawing/2014/main" id="{95977FD8-1C47-FA42-BCFD-71A638D2D7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A5ECFC-1FDD-4F46-A97C-58F5D4653F9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6866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A49A-4F30-2F48-8A0A-FF8156B3D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90CF6-C504-D94B-B0BA-89D6FC7D46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48D5D-A0BD-2946-A15D-C1F57CDC2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1EF59F-5B48-804E-B3C7-14493E16485C}"/>
              </a:ext>
            </a:extLst>
          </p:cNvPr>
          <p:cNvSpPr>
            <a:spLocks noGrp="1"/>
          </p:cNvSpPr>
          <p:nvPr>
            <p:ph type="dt" sz="half" idx="10"/>
          </p:nvPr>
        </p:nvSpPr>
        <p:spPr/>
        <p:txBody>
          <a:bodyPr/>
          <a:lstStyle/>
          <a:p>
            <a:fld id="{D0158CFD-9357-46BE-A189-D637A67C8730}" type="datetime1">
              <a:rPr lang="en-US" smtClean="0"/>
              <a:t>3/31/2023</a:t>
            </a:fld>
            <a:endParaRPr lang="en-US" dirty="0"/>
          </a:p>
        </p:txBody>
      </p:sp>
      <p:sp>
        <p:nvSpPr>
          <p:cNvPr id="6" name="Footer Placeholder 5">
            <a:extLst>
              <a:ext uri="{FF2B5EF4-FFF2-40B4-BE49-F238E27FC236}">
                <a16:creationId xmlns:a16="http://schemas.microsoft.com/office/drawing/2014/main" id="{8AE6F1C6-540A-E54A-88C7-0C4BB5A043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32216-39EC-DA46-90AF-46E68D921245}"/>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34475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E373-97DD-7F44-BBFD-71C39D400D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A4459-B6E7-2B45-8CE5-851AE2BA6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39503-797B-0C45-9B62-0A2330156E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8EC4F-BAA2-BF44-9A3D-405EA0916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88286-5E82-3347-967C-CC1F6A138A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B32F03-0B4E-C74E-9ECB-7A8A8BF8A1A6}"/>
              </a:ext>
            </a:extLst>
          </p:cNvPr>
          <p:cNvSpPr>
            <a:spLocks noGrp="1"/>
          </p:cNvSpPr>
          <p:nvPr>
            <p:ph type="dt" sz="half" idx="10"/>
          </p:nvPr>
        </p:nvSpPr>
        <p:spPr/>
        <p:txBody>
          <a:bodyPr/>
          <a:lstStyle/>
          <a:p>
            <a:fld id="{7B4742EE-B331-4632-BD10-A82FED6B6FC0}" type="datetime1">
              <a:rPr lang="en-US" smtClean="0"/>
              <a:t>3/31/2023</a:t>
            </a:fld>
            <a:endParaRPr lang="en-US" dirty="0"/>
          </a:p>
        </p:txBody>
      </p:sp>
      <p:sp>
        <p:nvSpPr>
          <p:cNvPr id="8" name="Footer Placeholder 7">
            <a:extLst>
              <a:ext uri="{FF2B5EF4-FFF2-40B4-BE49-F238E27FC236}">
                <a16:creationId xmlns:a16="http://schemas.microsoft.com/office/drawing/2014/main" id="{A77E8344-4252-C447-A17B-BAC3C5C89B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A139CE-84F9-E049-AAFA-9B4F5D5FF42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7115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2363-9C1F-CE42-ABF2-601D1E4F4E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A9052-EB92-6149-AB0E-4CAF73F0CDF8}"/>
              </a:ext>
            </a:extLst>
          </p:cNvPr>
          <p:cNvSpPr>
            <a:spLocks noGrp="1"/>
          </p:cNvSpPr>
          <p:nvPr>
            <p:ph type="dt" sz="half" idx="10"/>
          </p:nvPr>
        </p:nvSpPr>
        <p:spPr/>
        <p:txBody>
          <a:bodyPr/>
          <a:lstStyle/>
          <a:p>
            <a:fld id="{451BA835-D13F-49F4-8F11-5D576AC65FAD}" type="datetime1">
              <a:rPr lang="en-US" smtClean="0"/>
              <a:t>3/31/2023</a:t>
            </a:fld>
            <a:endParaRPr lang="en-US" dirty="0"/>
          </a:p>
        </p:txBody>
      </p:sp>
      <p:sp>
        <p:nvSpPr>
          <p:cNvPr id="4" name="Footer Placeholder 3">
            <a:extLst>
              <a:ext uri="{FF2B5EF4-FFF2-40B4-BE49-F238E27FC236}">
                <a16:creationId xmlns:a16="http://schemas.microsoft.com/office/drawing/2014/main" id="{B8DEF4E9-DB4C-1243-9493-DCEEE5C27B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70C7CC-63DE-2445-B003-77065236B435}"/>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9753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75E3D-09D3-B54A-B56E-14039E38A33F}"/>
              </a:ext>
            </a:extLst>
          </p:cNvPr>
          <p:cNvSpPr>
            <a:spLocks noGrp="1"/>
          </p:cNvSpPr>
          <p:nvPr>
            <p:ph type="dt" sz="half" idx="10"/>
          </p:nvPr>
        </p:nvSpPr>
        <p:spPr/>
        <p:txBody>
          <a:bodyPr/>
          <a:lstStyle/>
          <a:p>
            <a:fld id="{ADBD1799-ACB5-4CB2-86A2-5C574F1C8706}" type="datetime1">
              <a:rPr lang="en-US" smtClean="0"/>
              <a:t>3/31/2023</a:t>
            </a:fld>
            <a:endParaRPr lang="en-US" dirty="0"/>
          </a:p>
        </p:txBody>
      </p:sp>
      <p:sp>
        <p:nvSpPr>
          <p:cNvPr id="3" name="Footer Placeholder 2">
            <a:extLst>
              <a:ext uri="{FF2B5EF4-FFF2-40B4-BE49-F238E27FC236}">
                <a16:creationId xmlns:a16="http://schemas.microsoft.com/office/drawing/2014/main" id="{24A4E187-A526-2445-945A-82AD3D0B5E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5FB862-02BB-B344-A7D3-FC6553CF19D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7034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E2DE-408D-093F-02B6-FF0371C85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B855C-82E5-A6DA-368D-D288EA4DE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D8547-FD74-5BAF-A0C7-961E2FEBB45A}"/>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89464E7F-2174-CDD5-4401-56501C7F0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3CBC1-3DC4-2362-CF38-F593DAA5F272}"/>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789350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C6E4-06ED-9343-8F9D-3F2CF0A3F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614183-766A-E249-A187-9D68284A0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CB9E8-74CD-DC43-92B7-D4088C2AA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158FA-3D04-2E4B-8804-0D54511DCB5A}"/>
              </a:ext>
            </a:extLst>
          </p:cNvPr>
          <p:cNvSpPr>
            <a:spLocks noGrp="1"/>
          </p:cNvSpPr>
          <p:nvPr>
            <p:ph type="dt" sz="half" idx="10"/>
          </p:nvPr>
        </p:nvSpPr>
        <p:spPr/>
        <p:txBody>
          <a:bodyPr/>
          <a:lstStyle/>
          <a:p>
            <a:fld id="{ED5DD0D6-7A82-473E-879B-C6ECD6CCCFEC}" type="datetime1">
              <a:rPr lang="en-US" smtClean="0"/>
              <a:t>3/31/2023</a:t>
            </a:fld>
            <a:endParaRPr lang="en-US" dirty="0"/>
          </a:p>
        </p:txBody>
      </p:sp>
      <p:sp>
        <p:nvSpPr>
          <p:cNvPr id="6" name="Footer Placeholder 5">
            <a:extLst>
              <a:ext uri="{FF2B5EF4-FFF2-40B4-BE49-F238E27FC236}">
                <a16:creationId xmlns:a16="http://schemas.microsoft.com/office/drawing/2014/main" id="{A6D27386-28AD-0444-A605-935C261EE9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041FAB-2344-4F4A-8551-8BA9B58238D9}"/>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471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9714-C2C5-114B-900B-16127785F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8346B7-A3AB-5C4D-96E8-9A583F25E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25088C-84E5-AD49-974D-121615788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07E2D-2C77-1245-89A6-FDD1838CBF8A}"/>
              </a:ext>
            </a:extLst>
          </p:cNvPr>
          <p:cNvSpPr>
            <a:spLocks noGrp="1"/>
          </p:cNvSpPr>
          <p:nvPr>
            <p:ph type="dt" sz="half" idx="10"/>
          </p:nvPr>
        </p:nvSpPr>
        <p:spPr/>
        <p:txBody>
          <a:bodyPr/>
          <a:lstStyle/>
          <a:p>
            <a:fld id="{D4605E03-BC17-41A7-854C-DFAB672737DC}" type="datetime1">
              <a:rPr lang="en-US" smtClean="0"/>
              <a:t>3/31/2023</a:t>
            </a:fld>
            <a:endParaRPr lang="en-US" dirty="0"/>
          </a:p>
        </p:txBody>
      </p:sp>
      <p:sp>
        <p:nvSpPr>
          <p:cNvPr id="6" name="Footer Placeholder 5">
            <a:extLst>
              <a:ext uri="{FF2B5EF4-FFF2-40B4-BE49-F238E27FC236}">
                <a16:creationId xmlns:a16="http://schemas.microsoft.com/office/drawing/2014/main" id="{9342E543-09BB-D443-9A64-1964B0027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A7B0A6-7CA2-244E-9546-CEB3AF90E51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11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04EC-03B9-5243-983D-6D26835E7B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30B01-FDD9-3649-8967-8C5DF27F3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E6407-F58C-1E44-9FCD-D754099172EA}"/>
              </a:ext>
            </a:extLst>
          </p:cNvPr>
          <p:cNvSpPr>
            <a:spLocks noGrp="1"/>
          </p:cNvSpPr>
          <p:nvPr>
            <p:ph type="dt" sz="half" idx="10"/>
          </p:nvPr>
        </p:nvSpPr>
        <p:spPr/>
        <p:txBody>
          <a:bodyPr/>
          <a:lstStyle/>
          <a:p>
            <a:fld id="{6F86ED0C-1DA7-41F0-94CF-6218B1FEDFF1}" type="datetime1">
              <a:rPr lang="en-US" smtClean="0"/>
              <a:t>3/31/2023</a:t>
            </a:fld>
            <a:endParaRPr lang="en-US" dirty="0"/>
          </a:p>
        </p:txBody>
      </p:sp>
      <p:sp>
        <p:nvSpPr>
          <p:cNvPr id="5" name="Footer Placeholder 4">
            <a:extLst>
              <a:ext uri="{FF2B5EF4-FFF2-40B4-BE49-F238E27FC236}">
                <a16:creationId xmlns:a16="http://schemas.microsoft.com/office/drawing/2014/main" id="{B62A46E3-837A-D34F-9513-9FAE7E193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E081C5-9BFE-DF45-9469-7FE93F989E1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92166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D32EA-B509-6942-961C-00F8115C6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3BA01-E859-F541-B3CB-DC1E7EB3C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E693B-5848-5548-A93E-AD5CFC7ACDEF}"/>
              </a:ext>
            </a:extLst>
          </p:cNvPr>
          <p:cNvSpPr>
            <a:spLocks noGrp="1"/>
          </p:cNvSpPr>
          <p:nvPr>
            <p:ph type="dt" sz="half" idx="10"/>
          </p:nvPr>
        </p:nvSpPr>
        <p:spPr/>
        <p:txBody>
          <a:bodyPr/>
          <a:lstStyle/>
          <a:p>
            <a:fld id="{EECF02AB-6034-4B88-BC5A-7C17CB0EF809}" type="datetime1">
              <a:rPr lang="en-US" smtClean="0"/>
              <a:t>3/31/2023</a:t>
            </a:fld>
            <a:endParaRPr lang="en-US" dirty="0"/>
          </a:p>
        </p:txBody>
      </p:sp>
      <p:sp>
        <p:nvSpPr>
          <p:cNvPr id="5" name="Footer Placeholder 4">
            <a:extLst>
              <a:ext uri="{FF2B5EF4-FFF2-40B4-BE49-F238E27FC236}">
                <a16:creationId xmlns:a16="http://schemas.microsoft.com/office/drawing/2014/main" id="{7C0DB868-471E-784F-9B80-4C71A70039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5B4590-08A1-D14F-8FB1-2D33245AA2D1}"/>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34166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noProof="0" smtClean="0"/>
              <a:t>3/31/2023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7"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8"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170403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noProof="0" smtClean="0"/>
              <a:t>3/31/2023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7"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8"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1355996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84DA70-C731-4C70-880D-CCD4705E623C}" type="datetime1">
              <a:rPr lang="en-US" noProof="0" smtClean="0"/>
              <a:t>3/31/2023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7"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8"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4188586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noProof="0" smtClean="0"/>
              <a:t>3/31/2023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6576379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noProof="0" smtClean="0"/>
              <a:t>3/31/2023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3865508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noProof="0" smtClean="0"/>
              <a:t>3/31/2023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6"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7"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3271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86DB-6C72-D88B-2C25-E72623D61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13C35-292B-B95B-0C75-08E44B4FF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3D870-8971-ACE0-DDAE-FE5C783C030A}"/>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BB29B939-8AE0-53AD-1D7D-38740D2C5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02F40-702E-25FF-9965-0942A1D5F699}"/>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771178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noProof="0" smtClean="0"/>
              <a:t>3/31/2023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77271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D6E202-B606-4609-B914-27C9371A1F6D}" type="datetime1">
              <a:rPr lang="en-US" noProof="0" smtClean="0"/>
              <a:t>3/31/2023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15089391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7D986-8816-4272-A432-0437A28A9828}" type="datetime1">
              <a:rPr lang="en-US" noProof="0" smtClean="0"/>
              <a:t>3/31/2023</a:t>
            </a:fld>
            <a:endParaRPr lang="en-US" noProof="0" dirty="0"/>
          </a:p>
        </p:txBody>
      </p:sp>
      <p:sp>
        <p:nvSpPr>
          <p:cNvPr id="6" name="Footer Placeholder 5"/>
          <p:cNvSpPr>
            <a:spLocks noGrp="1"/>
          </p:cNvSpPr>
          <p:nvPr>
            <p:ph type="ftr" sz="quarter" idx="11"/>
          </p:nvPr>
        </p:nvSpPr>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8"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9"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2108179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noProof="0" smtClean="0"/>
              <a:t>3/31/2023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40559577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noProof="0" smtClean="0"/>
              <a:t>3/31/2023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36076832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3/31/2023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496793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3/31/2023</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4168388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3/31/2023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9386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0366-B1FC-E743-A1EA-D7C20F85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7F220-E220-1E6B-2913-8EC83E2F4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322DC3-EEB6-C489-C099-1639A05170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EE052-701C-9F7F-85D1-A59342756AED}"/>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6" name="Footer Placeholder 5">
            <a:extLst>
              <a:ext uri="{FF2B5EF4-FFF2-40B4-BE49-F238E27FC236}">
                <a16:creationId xmlns:a16="http://schemas.microsoft.com/office/drawing/2014/main" id="{7D164A9C-4774-8C95-D61F-EBFFB66F5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81A19-16E5-E3D0-9212-CFFFE717654D}"/>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418943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8CFB-F283-B55D-9D01-A989CAE576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7D83C-75D5-5F5F-F3A2-951236B21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BFF5A-8252-D3FA-EE3E-6998C9D9D7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91E49A-AA9D-1B5D-1162-DAF614B18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6C658-6962-F1EE-69FD-DF5962F3B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D65BD-40A2-BD07-D42C-E63EA16561C9}"/>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8" name="Footer Placeholder 7">
            <a:extLst>
              <a:ext uri="{FF2B5EF4-FFF2-40B4-BE49-F238E27FC236}">
                <a16:creationId xmlns:a16="http://schemas.microsoft.com/office/drawing/2014/main" id="{F300FDC2-F5D7-F849-1A02-2E9B24624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269528-98EC-65BB-F342-F817A115A863}"/>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76372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9584-CDE5-74D6-35F0-A55826A7B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86AF8A-CBB2-C8CD-F382-F3237DBC517F}"/>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4" name="Footer Placeholder 3">
            <a:extLst>
              <a:ext uri="{FF2B5EF4-FFF2-40B4-BE49-F238E27FC236}">
                <a16:creationId xmlns:a16="http://schemas.microsoft.com/office/drawing/2014/main" id="{012A40E1-5DEB-26C8-49B3-08D1142869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387DC6-7D1E-7CD4-0AAE-06100EFBD0A2}"/>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64307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D5D88-A7E1-D807-7B0C-008F9FBE6F4C}"/>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3" name="Footer Placeholder 2">
            <a:extLst>
              <a:ext uri="{FF2B5EF4-FFF2-40B4-BE49-F238E27FC236}">
                <a16:creationId xmlns:a16="http://schemas.microsoft.com/office/drawing/2014/main" id="{7D8977D6-03D8-14D9-3187-32C72524D5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4FCC5C-C9EE-B10D-30AC-2DB63F9AEABF}"/>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24083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FF51-8A05-4FE6-C8FA-88BA39CFA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B763D-173C-6EB7-B9CF-80F7EAD5A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28EA5-35F2-54D2-7641-1BD1946BB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9F279-79FB-F09B-8C64-38B3D83C7552}"/>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6" name="Footer Placeholder 5">
            <a:extLst>
              <a:ext uri="{FF2B5EF4-FFF2-40B4-BE49-F238E27FC236}">
                <a16:creationId xmlns:a16="http://schemas.microsoft.com/office/drawing/2014/main" id="{E8952ADE-0462-846C-BDA8-E12C778C7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9139B-40F9-8C8F-DC13-F665E43D1C43}"/>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327606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59AA-A225-38EF-469E-B5A012835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79BDE-588E-43B0-059A-163DCADF0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61807-71C3-CE80-1DC2-5B7F8F9E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F24F3-C89A-29F3-7CDF-A8DEA773FEE0}"/>
              </a:ext>
            </a:extLst>
          </p:cNvPr>
          <p:cNvSpPr>
            <a:spLocks noGrp="1"/>
          </p:cNvSpPr>
          <p:nvPr>
            <p:ph type="dt" sz="half" idx="10"/>
          </p:nvPr>
        </p:nvSpPr>
        <p:spPr/>
        <p:txBody>
          <a:bodyPr/>
          <a:lstStyle/>
          <a:p>
            <a:fld id="{1C0025A4-76DC-4D4A-B7ED-71250D10812B}" type="datetimeFigureOut">
              <a:rPr lang="en-US" smtClean="0"/>
              <a:t>3/31/2023</a:t>
            </a:fld>
            <a:endParaRPr lang="en-US"/>
          </a:p>
        </p:txBody>
      </p:sp>
      <p:sp>
        <p:nvSpPr>
          <p:cNvPr id="6" name="Footer Placeholder 5">
            <a:extLst>
              <a:ext uri="{FF2B5EF4-FFF2-40B4-BE49-F238E27FC236}">
                <a16:creationId xmlns:a16="http://schemas.microsoft.com/office/drawing/2014/main" id="{477CB70F-FAB6-3718-712E-3319419D5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5657-95E0-6751-DC72-F6F4D759331A}"/>
              </a:ext>
            </a:extLst>
          </p:cNvPr>
          <p:cNvSpPr>
            <a:spLocks noGrp="1"/>
          </p:cNvSpPr>
          <p:nvPr>
            <p:ph type="sldNum" sz="quarter" idx="12"/>
          </p:nvPr>
        </p:nvSpPr>
        <p:spPr/>
        <p:txBody>
          <a:bodyPr/>
          <a:lstStyle/>
          <a:p>
            <a:fld id="{5A5BC093-69AE-4FC3-9052-85D68791D9D3}" type="slidenum">
              <a:rPr lang="en-US" smtClean="0"/>
              <a:t>‹#›</a:t>
            </a:fld>
            <a:endParaRPr lang="en-US"/>
          </a:p>
        </p:txBody>
      </p:sp>
    </p:spTree>
    <p:extLst>
      <p:ext uri="{BB962C8B-B14F-4D97-AF65-F5344CB8AC3E}">
        <p14:creationId xmlns:p14="http://schemas.microsoft.com/office/powerpoint/2010/main" val="259337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57E7E-C12A-CDB8-2970-C25A0127F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3A2EFB-635E-C1FE-A18D-0C84F1866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45C3C-5739-DF43-5CBA-521710F67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025A4-76DC-4D4A-B7ED-71250D10812B}" type="datetimeFigureOut">
              <a:rPr lang="en-US" smtClean="0"/>
              <a:t>3/31/2023</a:t>
            </a:fld>
            <a:endParaRPr lang="en-US"/>
          </a:p>
        </p:txBody>
      </p:sp>
      <p:sp>
        <p:nvSpPr>
          <p:cNvPr id="5" name="Footer Placeholder 4">
            <a:extLst>
              <a:ext uri="{FF2B5EF4-FFF2-40B4-BE49-F238E27FC236}">
                <a16:creationId xmlns:a16="http://schemas.microsoft.com/office/drawing/2014/main" id="{4F421106-D251-860F-AC8C-CF8470436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EDBA5-547F-8E96-1D90-AECF596E9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BC093-69AE-4FC3-9052-85D68791D9D3}" type="slidenum">
              <a:rPr lang="en-US" smtClean="0"/>
              <a:t>‹#›</a:t>
            </a:fld>
            <a:endParaRPr lang="en-US"/>
          </a:p>
        </p:txBody>
      </p:sp>
    </p:spTree>
    <p:extLst>
      <p:ext uri="{BB962C8B-B14F-4D97-AF65-F5344CB8AC3E}">
        <p14:creationId xmlns:p14="http://schemas.microsoft.com/office/powerpoint/2010/main" val="390816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F08BD-5E7A-3944-9350-1B8B6AB55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1B88FE-7A3C-F347-9045-9D32C88B8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8E319-5E99-7142-A7CE-8DBA94501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3/31/2023</a:t>
            </a:fld>
            <a:endParaRPr lang="en-US" dirty="0"/>
          </a:p>
        </p:txBody>
      </p:sp>
      <p:sp>
        <p:nvSpPr>
          <p:cNvPr id="5" name="Footer Placeholder 4">
            <a:extLst>
              <a:ext uri="{FF2B5EF4-FFF2-40B4-BE49-F238E27FC236}">
                <a16:creationId xmlns:a16="http://schemas.microsoft.com/office/drawing/2014/main" id="{FBA11F81-8E06-BE47-82A2-330C0E870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25BAF9-B35D-BF46-85C4-76D8A835F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7022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noProof="0" smtClean="0"/>
              <a:t>3/31/2023</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noProof="0" smtClean="0"/>
              <a:t>‹#›</a:t>
            </a:fld>
            <a:endParaRPr lang="en-US" noProof="0" dirty="0"/>
          </a:p>
        </p:txBody>
      </p:sp>
      <p:sp>
        <p:nvSpPr>
          <p:cNvPr id="7"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2139552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n.howarth@unlv.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ustomXml" Target="../ink/ink1.xml"/><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27.xml"/><Relationship Id="rId6" Type="http://schemas.openxmlformats.org/officeDocument/2006/relationships/customXml" Target="../ink/ink2.xml"/><Relationship Id="rId5"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sup.org/books/title/?id=32230" TargetMode="External"/><Relationship Id="rId2" Type="http://schemas.openxmlformats.org/officeDocument/2006/relationships/hyperlink" Target="https://iaals.du.edu/publications/building-better-ba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F6C5-2403-1E82-9829-03180240C234}"/>
              </a:ext>
            </a:extLst>
          </p:cNvPr>
          <p:cNvSpPr>
            <a:spLocks noGrp="1"/>
          </p:cNvSpPr>
          <p:nvPr>
            <p:ph type="title"/>
          </p:nvPr>
        </p:nvSpPr>
        <p:spPr>
          <a:xfrm>
            <a:off x="167640" y="416560"/>
            <a:ext cx="10683240" cy="2108926"/>
          </a:xfrm>
        </p:spPr>
        <p:txBody>
          <a:bodyPr>
            <a:normAutofit fontScale="90000"/>
          </a:bodyPr>
          <a:lstStyle/>
          <a:p>
            <a:pPr lvl="0" algn="ctr">
              <a:spcBef>
                <a:spcPts val="1000"/>
              </a:spcBef>
              <a:defRPr/>
            </a:pPr>
            <a:r>
              <a:rPr kumimoji="0" lang="en-US" sz="6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Evidence-Based Licensing</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31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br>
            <a:r>
              <a:rPr kumimoji="0" lang="en-US" sz="2700" b="0" i="0" u="none" strike="noStrike" kern="1200" cap="none" spc="0" normalizeH="0" baseline="0" noProof="0" dirty="0">
                <a:ln>
                  <a:noFill/>
                </a:ln>
                <a:solidFill>
                  <a:srgbClr val="222222"/>
                </a:solidFill>
                <a:effectLst/>
                <a:uLnTx/>
                <a:uFillTx/>
                <a:latin typeface="Candara" panose="020E0502030303020204" pitchFamily="34" charset="0"/>
                <a:ea typeface="+mn-ea"/>
                <a:cs typeface="+mn-cs"/>
              </a:rPr>
              <a:t>Mar. 31, 2023</a:t>
            </a:r>
            <a:b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br>
            <a:r>
              <a:rPr lang="en-US" sz="2700" b="1" dirty="0">
                <a:solidFill>
                  <a:schemeClr val="tx2"/>
                </a:solidFill>
                <a:latin typeface="Candara" panose="020E0502030303020204" pitchFamily="34" charset="0"/>
                <a:ea typeface="Calibri" panose="020F0502020204030204" pitchFamily="34" charset="0"/>
                <a:cs typeface="Arial" panose="020B0604020202020204" pitchFamily="34" charset="0"/>
              </a:rPr>
              <a:t>Joan W. Howarth</a:t>
            </a:r>
            <a:br>
              <a:rPr lang="en-US" sz="4000" dirty="0">
                <a:solidFill>
                  <a:schemeClr val="tx2"/>
                </a:solidFill>
                <a:latin typeface="Arial" panose="020B060402020202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0F04E42-1B13-066F-A0FC-D9F0FC0EAD33}"/>
              </a:ext>
            </a:extLst>
          </p:cNvPr>
          <p:cNvSpPr>
            <a:spLocks noGrp="1"/>
          </p:cNvSpPr>
          <p:nvPr>
            <p:ph sz="half" idx="1"/>
          </p:nvPr>
        </p:nvSpPr>
        <p:spPr>
          <a:xfrm>
            <a:off x="838200" y="1259840"/>
            <a:ext cx="4465320" cy="4917123"/>
          </a:xfrm>
        </p:spPr>
        <p:txBody>
          <a:bodyPr>
            <a:normAutofit fontScale="62500" lnSpcReduction="20000"/>
          </a:bodyPr>
          <a:lstStyle/>
          <a:p>
            <a:pPr marL="0" indent="0">
              <a:buNone/>
            </a:pPr>
            <a:endParaRPr lang="en-US" sz="2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br>
              <a:rPr lang="en-US" sz="28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br>
              <a:rPr lang="en-US" sz="2800" b="1" dirty="0">
                <a:solidFill>
                  <a:schemeClr val="tx2"/>
                </a:solidFill>
              </a:rPr>
            </a:br>
            <a:endParaRPr lang="en-US" sz="2800" b="1" dirty="0">
              <a:solidFill>
                <a:schemeClr val="tx2"/>
              </a:solidFill>
            </a:endParaRPr>
          </a:p>
          <a:p>
            <a:pPr marL="0" indent="0">
              <a:buNone/>
            </a:pPr>
            <a:endParaRPr lang="en-US"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b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t>Distinguished Visiting Professor, Boyd School of Law, </a:t>
            </a:r>
            <a:r>
              <a:rPr lang="en-US" sz="3800" dirty="0">
                <a:solidFill>
                  <a:schemeClr val="tx2"/>
                </a:solidFill>
                <a:latin typeface="Candara" panose="020E0502030303020204" pitchFamily="34" charset="0"/>
                <a:ea typeface="Calibri" panose="020F0502020204030204" pitchFamily="34" charset="0"/>
                <a:cs typeface="Arial" panose="020B0604020202020204" pitchFamily="34" charset="0"/>
              </a:rPr>
              <a:t> </a:t>
            </a:r>
            <a: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t>UNLV</a:t>
            </a: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t>Dean Emerita, Michigan State University College of Law</a:t>
            </a: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t>Member, Nevada Board of Bar Examiners (2020 to present)</a:t>
            </a: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br>
              <a:rPr lang="en-US" sz="3800" dirty="0">
                <a:solidFill>
                  <a:schemeClr val="tx2"/>
                </a:solidFill>
                <a:effectLst/>
                <a:latin typeface="Candara" panose="020E0502030303020204" pitchFamily="34" charset="0"/>
                <a:ea typeface="Calibri" panose="020F0502020204030204" pitchFamily="34" charset="0"/>
                <a:cs typeface="Arial" panose="020B0604020202020204" pitchFamily="34" charset="0"/>
              </a:rPr>
            </a:br>
            <a:r>
              <a:rPr lang="en-US" sz="3800" dirty="0">
                <a:solidFill>
                  <a:schemeClr val="tx2"/>
                </a:solidFill>
                <a:latin typeface="Arial" panose="020B0604020202020204" pitchFamily="34" charset="0"/>
                <a:ea typeface="Calibri" panose="020F0502020204030204" pitchFamily="34" charset="0"/>
                <a:cs typeface="Arial" panose="020B0604020202020204" pitchFamily="34" charset="0"/>
                <a:hlinkClick r:id="rId3"/>
              </a:rPr>
              <a:t>joan.howarth@unlv.edu</a:t>
            </a:r>
            <a:endParaRPr lang="en-US" sz="3800" dirty="0"/>
          </a:p>
        </p:txBody>
      </p:sp>
      <p:sp>
        <p:nvSpPr>
          <p:cNvPr id="4" name="Content Placeholder 3">
            <a:extLst>
              <a:ext uri="{FF2B5EF4-FFF2-40B4-BE49-F238E27FC236}">
                <a16:creationId xmlns:a16="http://schemas.microsoft.com/office/drawing/2014/main" id="{45E73049-EBB0-D5DA-C2E9-DCFA50F49CC9}"/>
              </a:ext>
            </a:extLst>
          </p:cNvPr>
          <p:cNvSpPr>
            <a:spLocks noGrp="1"/>
          </p:cNvSpPr>
          <p:nvPr>
            <p:ph sz="half" idx="2"/>
          </p:nvPr>
        </p:nvSpPr>
        <p:spPr>
          <a:xfrm>
            <a:off x="6238240" y="1381760"/>
            <a:ext cx="5115560" cy="4795203"/>
          </a:xfrm>
        </p:spPr>
        <p:txBody>
          <a:bodyPr>
            <a:normAutofit fontScale="62500" lnSpcReduction="20000"/>
          </a:bodyPr>
          <a:lstStyle/>
          <a:p>
            <a:pPr marL="0" marR="0" indent="0">
              <a:spcBef>
                <a:spcPts val="0"/>
              </a:spcBef>
              <a:spcAft>
                <a:spcPts val="0"/>
              </a:spcAft>
              <a:buNone/>
            </a:pPr>
            <a:endParaRPr lang="en-US" sz="3300" i="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300" i="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900" i="1" dirty="0">
              <a:solidFill>
                <a:schemeClr val="tx2"/>
              </a:solidFill>
              <a:latin typeface="Candara" panose="020E0502030303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5100" i="1" dirty="0">
                <a:solidFill>
                  <a:schemeClr val="tx2"/>
                </a:solidFill>
                <a:latin typeface="Candara" panose="020E0502030303020204" pitchFamily="34" charset="0"/>
                <a:ea typeface="Calibri" panose="020F0502020204030204" pitchFamily="34" charset="0"/>
                <a:cs typeface="Arial" panose="020B0604020202020204" pitchFamily="34" charset="0"/>
              </a:rPr>
              <a:t>drawing on</a:t>
            </a:r>
            <a:r>
              <a:rPr lang="en-US" sz="5100" dirty="0">
                <a:solidFill>
                  <a:schemeClr val="tx2"/>
                </a:solidFill>
                <a:latin typeface="Candara" panose="020E0502030303020204" pitchFamily="34" charset="0"/>
                <a:ea typeface="Calibri" panose="020F0502020204030204" pitchFamily="34" charset="0"/>
                <a:cs typeface="Arial" panose="020B0604020202020204" pitchFamily="34" charset="0"/>
              </a:rPr>
              <a:t>:</a:t>
            </a:r>
            <a:br>
              <a:rPr lang="en-US" sz="5100" dirty="0">
                <a:solidFill>
                  <a:schemeClr val="tx2"/>
                </a:solidFill>
                <a:latin typeface="Candara" panose="020E0502030303020204" pitchFamily="34" charset="0"/>
                <a:ea typeface="Calibri" panose="020F0502020204030204" pitchFamily="34" charset="0"/>
                <a:cs typeface="Arial" panose="020B0604020202020204" pitchFamily="34" charset="0"/>
              </a:rPr>
            </a:br>
            <a:br>
              <a:rPr lang="en-US" sz="5100" dirty="0">
                <a:solidFill>
                  <a:schemeClr val="tx2"/>
                </a:solidFill>
                <a:latin typeface="Candara" panose="020E0502030303020204" pitchFamily="34" charset="0"/>
                <a:ea typeface="Calibri" panose="020F0502020204030204" pitchFamily="34" charset="0"/>
                <a:cs typeface="Arial" panose="020B0604020202020204" pitchFamily="34" charset="0"/>
              </a:rPr>
            </a:br>
            <a:r>
              <a:rPr lang="en-US" sz="5100" cap="small" dirty="0">
                <a:solidFill>
                  <a:schemeClr val="tx2"/>
                </a:solidFill>
                <a:latin typeface="Candara" panose="020E0502030303020204" pitchFamily="34" charset="0"/>
                <a:ea typeface="Calibri" panose="020F0502020204030204" pitchFamily="34" charset="0"/>
                <a:cs typeface="Arial" panose="020B0604020202020204" pitchFamily="34" charset="0"/>
              </a:rPr>
              <a:t>Shaping the Bar: The Future of Attorney Licensing (</a:t>
            </a:r>
            <a:r>
              <a:rPr lang="en-US" sz="5100" dirty="0">
                <a:solidFill>
                  <a:schemeClr val="tx2"/>
                </a:solidFill>
                <a:latin typeface="Candara" panose="020E0502030303020204" pitchFamily="34" charset="0"/>
                <a:ea typeface="Calibri" panose="020F0502020204030204" pitchFamily="34" charset="0"/>
                <a:cs typeface="Arial" panose="020B0604020202020204" pitchFamily="34" charset="0"/>
              </a:rPr>
              <a:t>Stanford Univ. Press 2023)</a:t>
            </a:r>
          </a:p>
          <a:p>
            <a:pPr marL="0" marR="0" indent="0">
              <a:spcBef>
                <a:spcPts val="0"/>
              </a:spcBef>
              <a:spcAft>
                <a:spcPts val="0"/>
              </a:spcAft>
              <a:buNone/>
            </a:pPr>
            <a:endParaRPr lang="en-US" sz="2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br>
              <a:rPr lang="en-US" sz="2800" dirty="0">
                <a:solidFill>
                  <a:schemeClr val="tx2"/>
                </a:solidFill>
                <a:latin typeface="Arial" panose="020B0604020202020204" pitchFamily="34" charset="0"/>
                <a:ea typeface="Calibri" panose="020F0502020204030204" pitchFamily="34" charset="0"/>
                <a:cs typeface="Arial" panose="020B0604020202020204" pitchFamily="34" charset="0"/>
              </a:rPr>
            </a:br>
            <a:endParaRPr lang="en-US" sz="2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solidFill>
                <a:srgbClr val="222222"/>
              </a:solidFill>
              <a:latin typeface="Arial" panose="020B0604020202020204" pitchFamily="34" charset="0"/>
            </a:endParaRPr>
          </a:p>
          <a:p>
            <a:pPr marL="0" indent="0">
              <a:buNone/>
            </a:pPr>
            <a:endParaRPr lang="en-US" dirty="0"/>
          </a:p>
        </p:txBody>
      </p:sp>
      <p:pic>
        <p:nvPicPr>
          <p:cNvPr id="5" name="Picture 4" descr="A picture containing text, outdoor, sign&#10;&#10;Description automatically generated">
            <a:extLst>
              <a:ext uri="{FF2B5EF4-FFF2-40B4-BE49-F238E27FC236}">
                <a16:creationId xmlns:a16="http://schemas.microsoft.com/office/drawing/2014/main" id="{619DC08D-1CF6-46EC-AF71-1EB846440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250" y="682082"/>
            <a:ext cx="1693550" cy="2691433"/>
          </a:xfrm>
          <a:prstGeom prst="rect">
            <a:avLst/>
          </a:prstGeom>
        </p:spPr>
      </p:pic>
    </p:spTree>
    <p:extLst>
      <p:ext uri="{BB962C8B-B14F-4D97-AF65-F5344CB8AC3E}">
        <p14:creationId xmlns:p14="http://schemas.microsoft.com/office/powerpoint/2010/main" val="337761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90" y="1196108"/>
            <a:ext cx="6059055" cy="4544291"/>
          </a:xfrm>
          <a:prstGeom prst="rect">
            <a:avLst/>
          </a:prstGeom>
        </p:spPr>
      </p:pic>
      <p:sp>
        <p:nvSpPr>
          <p:cNvPr id="7" name="Title 3">
            <a:extLst>
              <a:ext uri="{FF2B5EF4-FFF2-40B4-BE49-F238E27FC236}">
                <a16:creationId xmlns:a16="http://schemas.microsoft.com/office/drawing/2014/main" id="{5B7AEFB0-51F2-5449-996C-73382891D2F9}"/>
              </a:ext>
            </a:extLst>
          </p:cNvPr>
          <p:cNvSpPr txBox="1">
            <a:spLocks/>
          </p:cNvSpPr>
          <p:nvPr/>
        </p:nvSpPr>
        <p:spPr>
          <a:xfrm>
            <a:off x="2775528" y="1196108"/>
            <a:ext cx="9144000" cy="9468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rPr>
              <a:t>Building a Better Bar</a:t>
            </a:r>
          </a:p>
        </p:txBody>
      </p:sp>
      <p:sp>
        <p:nvSpPr>
          <p:cNvPr id="8" name="Subtitle 4">
            <a:extLst>
              <a:ext uri="{FF2B5EF4-FFF2-40B4-BE49-F238E27FC236}">
                <a16:creationId xmlns:a16="http://schemas.microsoft.com/office/drawing/2014/main" id="{B0F6D6CF-8D73-6643-A348-53AAE29FD1C2}"/>
              </a:ext>
            </a:extLst>
          </p:cNvPr>
          <p:cNvSpPr txBox="1">
            <a:spLocks/>
          </p:cNvSpPr>
          <p:nvPr/>
        </p:nvSpPr>
        <p:spPr>
          <a:xfrm>
            <a:off x="7541491" y="2496918"/>
            <a:ext cx="321887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Deborah Jones Merritt &amp; Logan Cornett</a:t>
            </a:r>
          </a:p>
        </p:txBody>
      </p:sp>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92" y="3700869"/>
            <a:ext cx="2364509" cy="70042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Ohio State Logo | The CFAES Br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6" descr="Ohio State Logo | The CFAES Br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481" y="5016236"/>
            <a:ext cx="4159920" cy="59951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8436" y="4970945"/>
            <a:ext cx="1986107" cy="1159851"/>
          </a:xfrm>
          <a:prstGeom prst="rect">
            <a:avLst/>
          </a:prstGeom>
        </p:spPr>
      </p:pic>
    </p:spTree>
    <p:extLst>
      <p:ext uri="{BB962C8B-B14F-4D97-AF65-F5344CB8AC3E}">
        <p14:creationId xmlns:p14="http://schemas.microsoft.com/office/powerpoint/2010/main" val="183336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5520" y="743819"/>
            <a:ext cx="7767955" cy="1325563"/>
          </a:xfrm>
        </p:spPr>
        <p:txBody>
          <a:bodyPr>
            <a:normAutofit/>
          </a:bodyPr>
          <a:lstStyle/>
          <a:p>
            <a:r>
              <a:rPr lang="en-US" sz="4000" dirty="0"/>
              <a:t>Merritt &amp; Cornett, </a:t>
            </a:r>
            <a:r>
              <a:rPr lang="en-US" sz="4000" i="1" dirty="0"/>
              <a:t>Building a Better Bar</a:t>
            </a:r>
            <a:r>
              <a:rPr lang="en-US" sz="4000" dirty="0"/>
              <a:t> (2020)</a:t>
            </a:r>
            <a:endParaRPr lang="en-US" sz="4000" i="1" dirty="0"/>
          </a:p>
        </p:txBody>
      </p:sp>
      <p:sp>
        <p:nvSpPr>
          <p:cNvPr id="5" name="Content Placeholder 4"/>
          <p:cNvSpPr>
            <a:spLocks noGrp="1"/>
          </p:cNvSpPr>
          <p:nvPr>
            <p:ph idx="1"/>
          </p:nvPr>
        </p:nvSpPr>
        <p:spPr>
          <a:xfrm>
            <a:off x="1884392" y="2202514"/>
            <a:ext cx="9170938" cy="4187892"/>
          </a:xfrm>
        </p:spPr>
        <p:txBody>
          <a:bodyPr>
            <a:normAutofit/>
          </a:bodyPr>
          <a:lstStyle/>
          <a:p>
            <a:pPr marL="285750" indent="-285750">
              <a:buFont typeface="Arial" panose="020B0604020202020204" pitchFamily="34" charset="0"/>
              <a:buChar char="•"/>
            </a:pPr>
            <a:r>
              <a:rPr lang="en-US" sz="3200" dirty="0"/>
              <a:t>50 Focus Groups</a:t>
            </a:r>
          </a:p>
          <a:p>
            <a:pPr marL="285750" indent="-285750">
              <a:buFont typeface="Arial" panose="020B0604020202020204" pitchFamily="34" charset="0"/>
              <a:buChar char="•"/>
            </a:pPr>
            <a:r>
              <a:rPr lang="en-US" sz="3200" dirty="0"/>
              <a:t>18 Locations Nationally – Including Urban and Rural Areas</a:t>
            </a:r>
          </a:p>
          <a:p>
            <a:pPr marL="285750" indent="-285750">
              <a:buFont typeface="Arial" panose="020B0604020202020204" pitchFamily="34" charset="0"/>
              <a:buChar char="•"/>
            </a:pPr>
            <a:r>
              <a:rPr lang="en-US" sz="3200" dirty="0"/>
              <a:t>New Lawyers and Supervisors</a:t>
            </a:r>
          </a:p>
          <a:p>
            <a:pPr marL="285750" indent="-285750">
              <a:buFont typeface="Arial" panose="020B0604020202020204" pitchFamily="34" charset="0"/>
              <a:buChar char="•"/>
            </a:pPr>
            <a:r>
              <a:rPr lang="en-US" sz="3200" dirty="0"/>
              <a:t>Diverse Demographics and Practice Settings</a:t>
            </a:r>
          </a:p>
          <a:p>
            <a:pPr marL="285750" indent="-285750">
              <a:buFont typeface="Arial" panose="020B0604020202020204" pitchFamily="34" charset="0"/>
              <a:buChar char="•"/>
            </a:pPr>
            <a:r>
              <a:rPr lang="en-US" sz="3200" dirty="0"/>
              <a:t>Best Practices for Focus Group Research</a:t>
            </a:r>
          </a:p>
          <a:p>
            <a:pPr marL="285750" indent="-285750">
              <a:buFont typeface="Arial" panose="020B0604020202020204" pitchFamily="34" charset="0"/>
              <a:buChar char="•"/>
            </a:pPr>
            <a:r>
              <a:rPr lang="en-US" sz="3200" dirty="0"/>
              <a:t>More Than 1500 Pages of   Transcribed Discussion</a:t>
            </a:r>
          </a:p>
        </p:txBody>
      </p:sp>
      <p:pic>
        <p:nvPicPr>
          <p:cNvPr id="6" name="Picture 5">
            <a:extLst>
              <a:ext uri="{FF2B5EF4-FFF2-40B4-BE49-F238E27FC236}">
                <a16:creationId xmlns:a16="http://schemas.microsoft.com/office/drawing/2014/main" id="{909D74E2-F4C2-43F5-867A-A959742F8493}"/>
              </a:ext>
            </a:extLst>
          </p:cNvPr>
          <p:cNvPicPr>
            <a:picLocks noChangeAspect="1"/>
          </p:cNvPicPr>
          <p:nvPr/>
        </p:nvPicPr>
        <p:blipFill>
          <a:blip r:embed="rId2"/>
          <a:stretch>
            <a:fillRect/>
          </a:stretch>
        </p:blipFill>
        <p:spPr>
          <a:xfrm>
            <a:off x="8863152" y="1027121"/>
            <a:ext cx="2077878" cy="615866"/>
          </a:xfrm>
          <a:prstGeom prst="rect">
            <a:avLst/>
          </a:prstGeom>
        </p:spPr>
      </p:pic>
    </p:spTree>
    <p:extLst>
      <p:ext uri="{BB962C8B-B14F-4D97-AF65-F5344CB8AC3E}">
        <p14:creationId xmlns:p14="http://schemas.microsoft.com/office/powerpoint/2010/main" val="399310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704" y="629641"/>
            <a:ext cx="10515600" cy="111663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Light" panose="020F0302020204030204"/>
                <a:ea typeface="+mj-ea"/>
                <a:cs typeface="+mj-cs"/>
              </a:rPr>
              <a:t>Building a Better Bar </a:t>
            </a:r>
            <a: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t>findings about New Lawyers</a:t>
            </a:r>
          </a:p>
        </p:txBody>
      </p:sp>
      <p:sp>
        <p:nvSpPr>
          <p:cNvPr id="5" name="Text Placeholder 2"/>
          <p:cNvSpPr txBox="1">
            <a:spLocks/>
          </p:cNvSpPr>
          <p:nvPr/>
        </p:nvSpPr>
        <p:spPr>
          <a:xfrm>
            <a:off x="1553577" y="1941080"/>
            <a:ext cx="9836727" cy="388850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They use state/local law more often than federal law</a:t>
            </a:r>
          </a:p>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Many engage directly with clients</a:t>
            </a:r>
          </a:p>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Many take primary responsibility for client matters</a:t>
            </a:r>
          </a:p>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They struggle to learn skills in the workplace</a:t>
            </a:r>
          </a:p>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They do not rely upon memorized rules</a:t>
            </a:r>
          </a:p>
          <a:p>
            <a:pPr marL="457200" marR="0" lvl="0" indent="-4572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Care and preparation matter more than speed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58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D551-2D2A-6DAB-2960-75959F3B8094}"/>
              </a:ext>
            </a:extLst>
          </p:cNvPr>
          <p:cNvSpPr>
            <a:spLocks noGrp="1"/>
          </p:cNvSpPr>
          <p:nvPr>
            <p:ph type="title"/>
          </p:nvPr>
        </p:nvSpPr>
        <p:spPr/>
        <p:txBody>
          <a:bodyPr/>
          <a:lstStyle/>
          <a:p>
            <a:r>
              <a:rPr lang="en-US" b="1" dirty="0"/>
              <a:t>CLIENT RESPONSIBILITY from DAY ONE</a:t>
            </a:r>
          </a:p>
        </p:txBody>
      </p:sp>
      <p:sp>
        <p:nvSpPr>
          <p:cNvPr id="3" name="Content Placeholder 2">
            <a:extLst>
              <a:ext uri="{FF2B5EF4-FFF2-40B4-BE49-F238E27FC236}">
                <a16:creationId xmlns:a16="http://schemas.microsoft.com/office/drawing/2014/main" id="{224A2773-EA1A-54E0-416E-CC7FCFD98BBF}"/>
              </a:ext>
            </a:extLst>
          </p:cNvPr>
          <p:cNvSpPr>
            <a:spLocks noGrp="1"/>
          </p:cNvSpPr>
          <p:nvPr>
            <p:ph idx="1"/>
          </p:nvPr>
        </p:nvSpPr>
        <p:spPr/>
        <p:txBody>
          <a:bodyPr>
            <a:normAutofit lnSpcReduction="10000"/>
          </a:bodyPr>
          <a:lstStyle/>
          <a:p>
            <a:pPr marL="0" indent="0">
              <a:buNone/>
            </a:pPr>
            <a:r>
              <a:rPr lang="en-US" sz="3600" dirty="0"/>
              <a:t>“As a first year associate I was a major point of contact for most of my clients, which surprised me . . . . Being able to talk to the CFO of a big company was not something I expected but I had to develop that skill really quickly.”</a:t>
            </a:r>
          </a:p>
          <a:p>
            <a:endParaRPr lang="en-US" dirty="0">
              <a:solidFill>
                <a:schemeClr val="tx1"/>
              </a:solidFill>
            </a:endParaRPr>
          </a:p>
          <a:p>
            <a:endParaRPr lang="en-US" dirty="0"/>
          </a:p>
          <a:p>
            <a:pPr marL="0" indent="0">
              <a:buNone/>
            </a:pPr>
            <a:r>
              <a:rPr lang="en-US" sz="3600" dirty="0"/>
              <a:t>Transactional Associate, Firm of 501+ Lawyers (Corporate Finance)</a:t>
            </a:r>
          </a:p>
          <a:p>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99352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3116-4A8D-729E-B8D0-9236C00F11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16ECDF-F017-9E37-57DD-6F2589100231}"/>
              </a:ext>
            </a:extLst>
          </p:cNvPr>
          <p:cNvSpPr>
            <a:spLocks noGrp="1"/>
          </p:cNvSpPr>
          <p:nvPr>
            <p:ph idx="1"/>
          </p:nvPr>
        </p:nvSpPr>
        <p:spPr/>
        <p:txBody>
          <a:bodyPr/>
          <a:lstStyle/>
          <a:p>
            <a:pPr marL="0" indent="0">
              <a:buNone/>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walked in on my first day, we weren’t even barred yet. I think they were billing me as a paralegal at the time, and they handed me 40 cases and said ‘go.’ There was no instruction.”</a:t>
            </a:r>
          </a:p>
          <a:p>
            <a:pPr marL="0" indent="0">
              <a:buNone/>
            </a:pPr>
            <a:endParaRPr lang="en-US" dirty="0">
              <a:solidFill>
                <a:prstClr val="black"/>
              </a:solidFill>
              <a:latin typeface="Calibri" panose="020F0502020204030204"/>
            </a:endParaRPr>
          </a:p>
          <a:p>
            <a:pPr marL="0" indent="0">
              <a:buNone/>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Litigation Associate, 11-50 Lawyer Firm</a:t>
            </a:r>
          </a:p>
          <a:p>
            <a:pPr marL="0" indent="0">
              <a:buNone/>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solidFill>
                <a:prstClr val="black"/>
              </a:solidFill>
              <a:latin typeface="Calibri" panose="020F0502020204030204"/>
            </a:endParaRPr>
          </a:p>
          <a:p>
            <a:pPr marL="0" indent="0">
              <a:buNone/>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26286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709" y="1025237"/>
            <a:ext cx="7770091" cy="2185553"/>
          </a:xfrm>
        </p:spPr>
        <p:txBody>
          <a:bodyPr>
            <a:normAutofit lnSpcReduction="10000"/>
          </a:bodyPr>
          <a:lstStyle/>
          <a:p>
            <a:pPr>
              <a:spcAft>
                <a:spcPts val="600"/>
              </a:spcAft>
            </a:pPr>
            <a:r>
              <a:rPr lang="en-US" sz="3200" dirty="0"/>
              <a:t>Relying on memory is “a bad way to practice law.” </a:t>
            </a:r>
          </a:p>
          <a:p>
            <a:pPr>
              <a:spcAft>
                <a:spcPts val="600"/>
              </a:spcAft>
            </a:pPr>
            <a:r>
              <a:rPr lang="en-US" sz="3200" dirty="0"/>
              <a:t>It’s “malpractice.”  </a:t>
            </a:r>
          </a:p>
          <a:p>
            <a:pPr>
              <a:spcAft>
                <a:spcPts val="600"/>
              </a:spcAft>
            </a:pPr>
            <a:r>
              <a:rPr lang="en-US" sz="3200" dirty="0"/>
              <a:t>“Read the rule before you give an answer.” </a:t>
            </a:r>
          </a:p>
          <a:p>
            <a:endParaRPr lang="en-US" sz="3200" dirty="0"/>
          </a:p>
        </p:txBody>
      </p:sp>
      <p:pic>
        <p:nvPicPr>
          <p:cNvPr id="4" name="Picture 3" descr="Where memory is encoded and retrieved | Lunatic Laborator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02" y="1099126"/>
            <a:ext cx="2815552" cy="2111664"/>
          </a:xfrm>
          <a:prstGeom prst="rect">
            <a:avLst/>
          </a:prstGeom>
        </p:spPr>
      </p:pic>
      <p:pic>
        <p:nvPicPr>
          <p:cNvPr id="1026" name="Picture 2" descr="Federal Rules of Evidence | 2021 Official 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842" y="3355426"/>
            <a:ext cx="1764145" cy="25349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8218" y="3574472"/>
            <a:ext cx="7887854" cy="279050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often am reminding new lawyers that there’s a rule book that they should look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had a saying, ‘why look it up when you can speculate?’ Which is to say we looked everything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98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82" y="1136870"/>
            <a:ext cx="7608455" cy="1181966"/>
          </a:xfrm>
        </p:spPr>
        <p:txBody>
          <a:bodyPr>
            <a:normAutofit fontScale="90000"/>
          </a:bodyPr>
          <a:lstStyle/>
          <a:p>
            <a:pPr algn="ctr"/>
            <a:r>
              <a:rPr lang="en-US" sz="4800" dirty="0"/>
              <a:t> New Lawyers Rely Upon Threshold Concepts</a:t>
            </a:r>
          </a:p>
        </p:txBody>
      </p:sp>
      <p:sp>
        <p:nvSpPr>
          <p:cNvPr id="3" name="Text Placeholder 2"/>
          <p:cNvSpPr>
            <a:spLocks noGrp="1"/>
          </p:cNvSpPr>
          <p:nvPr>
            <p:ph type="body" idx="1"/>
          </p:nvPr>
        </p:nvSpPr>
        <p:spPr>
          <a:xfrm>
            <a:off x="2235673" y="2558473"/>
            <a:ext cx="7989456" cy="2891236"/>
          </a:xfrm>
        </p:spPr>
        <p:txBody>
          <a:bodyPr>
            <a:normAutofit/>
          </a:bodyPr>
          <a:lstStyle/>
          <a:p>
            <a:pPr marL="914400" lvl="1" indent="-457200">
              <a:spcAft>
                <a:spcPts val="600"/>
              </a:spcAft>
              <a:buFont typeface="Arial" panose="020B0604020202020204" pitchFamily="34" charset="0"/>
              <a:buChar char="•"/>
            </a:pPr>
            <a:r>
              <a:rPr lang="en-US" sz="3200" dirty="0">
                <a:solidFill>
                  <a:schemeClr val="tx1"/>
                </a:solidFill>
              </a:rPr>
              <a:t>Insights that transform understanding</a:t>
            </a:r>
          </a:p>
          <a:p>
            <a:pPr marL="914400" lvl="1" indent="-457200">
              <a:spcAft>
                <a:spcPts val="600"/>
              </a:spcAft>
              <a:buFont typeface="Arial" panose="020B0604020202020204" pitchFamily="34" charset="0"/>
              <a:buChar char="•"/>
            </a:pPr>
            <a:r>
              <a:rPr lang="en-US" sz="3200" dirty="0">
                <a:solidFill>
                  <a:schemeClr val="tx1"/>
                </a:solidFill>
              </a:rPr>
              <a:t>Often counterintuitive</a:t>
            </a:r>
          </a:p>
          <a:p>
            <a:pPr marL="914400" lvl="1" indent="-457200">
              <a:spcAft>
                <a:spcPts val="600"/>
              </a:spcAft>
              <a:buFont typeface="Arial" panose="020B0604020202020204" pitchFamily="34" charset="0"/>
              <a:buChar char="•"/>
            </a:pPr>
            <a:r>
              <a:rPr lang="en-US" sz="3200" dirty="0">
                <a:solidFill>
                  <a:schemeClr val="tx1"/>
                </a:solidFill>
              </a:rPr>
              <a:t>Permanently change view of a subject</a:t>
            </a:r>
          </a:p>
          <a:p>
            <a:pPr marL="914400" lvl="1" indent="-457200">
              <a:buFont typeface="Arial" panose="020B0604020202020204" pitchFamily="34" charset="0"/>
              <a:buChar char="•"/>
            </a:pPr>
            <a:r>
              <a:rPr lang="en-US" sz="3200" dirty="0">
                <a:solidFill>
                  <a:schemeClr val="tx1"/>
                </a:solidFill>
              </a:rPr>
              <a:t>Distinguish experts from the uninitiated</a:t>
            </a:r>
          </a:p>
          <a:p>
            <a:pPr marL="457200" indent="-457200">
              <a:buFont typeface="Arial" panose="020B0604020202020204" pitchFamily="34" charset="0"/>
              <a:buChar char="•"/>
            </a:pPr>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213415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618" y="2179781"/>
            <a:ext cx="10515600" cy="3738563"/>
          </a:xfrm>
        </p:spPr>
        <p:txBody>
          <a:bodyPr/>
          <a:lstStyle/>
          <a:p>
            <a:pPr marL="0" indent="0">
              <a:buNone/>
            </a:pPr>
            <a:r>
              <a:rPr lang="en-US" dirty="0"/>
              <a:t>At a defendant’s trial for extortion, the prosecutor called a witness expecting her to testify that she had heard the defendant threaten a man with physical harm unless the man-made payoffs to the defendant. The witness denied ever having heard the defendant make such threats, even though she had testified to that effect before the grand jury. The prosecutor now seeks to admit the witness’s grand jury testimony for the truth of the matters asserted there.</a:t>
            </a:r>
          </a:p>
          <a:p>
            <a:pPr marL="0" indent="0">
              <a:buNone/>
            </a:pPr>
            <a:r>
              <a:rPr lang="en-US" dirty="0"/>
              <a:t>How will the court rule with regard to the grand jury testimony?</a:t>
            </a:r>
          </a:p>
        </p:txBody>
      </p:sp>
      <p:sp>
        <p:nvSpPr>
          <p:cNvPr id="3" name="Title 2"/>
          <p:cNvSpPr>
            <a:spLocks noGrp="1"/>
          </p:cNvSpPr>
          <p:nvPr>
            <p:ph type="title"/>
          </p:nvPr>
        </p:nvSpPr>
        <p:spPr>
          <a:xfrm>
            <a:off x="1189643" y="1349271"/>
            <a:ext cx="10058400" cy="587584"/>
          </a:xfrm>
        </p:spPr>
        <p:txBody>
          <a:bodyPr>
            <a:noAutofit/>
          </a:bodyPr>
          <a:lstStyle/>
          <a:p>
            <a:pPr algn="ctr"/>
            <a:r>
              <a:rPr lang="en-US" cap="none" dirty="0"/>
              <a:t>Threshold Concepts v. Detailed Rules</a:t>
            </a:r>
          </a:p>
        </p:txBody>
      </p:sp>
    </p:spTree>
    <p:extLst>
      <p:ext uri="{BB962C8B-B14F-4D97-AF65-F5344CB8AC3E}">
        <p14:creationId xmlns:p14="http://schemas.microsoft.com/office/powerpoint/2010/main" val="189226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5100" y="1025381"/>
            <a:ext cx="5157787" cy="823912"/>
          </a:xfrm>
        </p:spPr>
        <p:txBody>
          <a:bodyPr>
            <a:normAutofit/>
          </a:bodyPr>
          <a:lstStyle/>
          <a:p>
            <a:r>
              <a:rPr lang="en-US" sz="4400" dirty="0"/>
              <a:t>Threshold Concepts</a:t>
            </a:r>
          </a:p>
        </p:txBody>
      </p:sp>
      <p:sp>
        <p:nvSpPr>
          <p:cNvPr id="9" name="Content Placeholder 3"/>
          <p:cNvSpPr>
            <a:spLocks noGrp="1"/>
          </p:cNvSpPr>
          <p:nvPr>
            <p:ph sz="half" idx="2"/>
          </p:nvPr>
        </p:nvSpPr>
        <p:spPr>
          <a:xfrm>
            <a:off x="1435100" y="2006311"/>
            <a:ext cx="9223663" cy="3821834"/>
          </a:xfrm>
        </p:spPr>
        <p:txBody>
          <a:bodyPr>
            <a:normAutofit lnSpcReduction="10000"/>
          </a:bodyPr>
          <a:lstStyle/>
          <a:p>
            <a:pPr>
              <a:spcAft>
                <a:spcPts val="1200"/>
              </a:spcAft>
            </a:pPr>
            <a:r>
              <a:rPr lang="en-US" sz="3600" dirty="0"/>
              <a:t>Evidentiary rules exclude most out-of-court statements offered to prove the truth of the matter asserted (“hearsay”) because in-court statements are more likely to be truthful.</a:t>
            </a:r>
          </a:p>
          <a:p>
            <a:r>
              <a:rPr lang="en-US" sz="3600" dirty="0"/>
              <a:t>The rules admit some out-of-court statements, but only under very specific circumstances (exceptions).</a:t>
            </a:r>
          </a:p>
        </p:txBody>
      </p:sp>
    </p:spTree>
    <p:extLst>
      <p:ext uri="{BB962C8B-B14F-4D97-AF65-F5344CB8AC3E}">
        <p14:creationId xmlns:p14="http://schemas.microsoft.com/office/powerpoint/2010/main" val="51764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753033" y="1034618"/>
            <a:ext cx="5183188" cy="823912"/>
          </a:xfrm>
        </p:spPr>
        <p:txBody>
          <a:bodyPr>
            <a:normAutofit/>
          </a:bodyPr>
          <a:lstStyle/>
          <a:p>
            <a:r>
              <a:rPr lang="en-US" sz="4400" dirty="0"/>
              <a:t>Threshold Concepts</a:t>
            </a:r>
          </a:p>
        </p:txBody>
      </p:sp>
      <p:sp>
        <p:nvSpPr>
          <p:cNvPr id="6" name="Content Placeholder 5"/>
          <p:cNvSpPr>
            <a:spLocks noGrp="1"/>
          </p:cNvSpPr>
          <p:nvPr>
            <p:ph sz="quarter" idx="4"/>
          </p:nvPr>
        </p:nvSpPr>
        <p:spPr>
          <a:xfrm>
            <a:off x="1265383" y="2062737"/>
            <a:ext cx="7379853" cy="3464935"/>
          </a:xfrm>
        </p:spPr>
        <p:txBody>
          <a:bodyPr>
            <a:normAutofit lnSpcReduction="10000"/>
          </a:bodyPr>
          <a:lstStyle/>
          <a:p>
            <a:pPr>
              <a:spcAft>
                <a:spcPts val="1200"/>
              </a:spcAft>
            </a:pPr>
            <a:r>
              <a:rPr lang="en-US" dirty="0"/>
              <a:t>A witness’s out-of-court statement is admissible if (a) it is inconsistent with the witness’s courtroom testimony; (b) the witness is subject to cross-examination, and (c) the prior statement was made under penalty of perjury at a trial, hearing, or other proceeding or in a deposition.</a:t>
            </a:r>
          </a:p>
          <a:p>
            <a:r>
              <a:rPr lang="en-US" dirty="0"/>
              <a:t>A grand jury proceeding counts as an “other proceeding.”</a:t>
            </a:r>
          </a:p>
        </p:txBody>
      </p:sp>
      <p:sp>
        <p:nvSpPr>
          <p:cNvPr id="7" name="Right Arrow 6"/>
          <p:cNvSpPr/>
          <p:nvPr/>
        </p:nvSpPr>
        <p:spPr>
          <a:xfrm>
            <a:off x="6737639" y="1312140"/>
            <a:ext cx="840509" cy="47307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4"/>
          <p:cNvSpPr>
            <a:spLocks noGrp="1"/>
          </p:cNvSpPr>
          <p:nvPr>
            <p:ph type="body" sz="quarter" idx="3"/>
          </p:nvPr>
        </p:nvSpPr>
        <p:spPr>
          <a:xfrm>
            <a:off x="7816706" y="1038225"/>
            <a:ext cx="1863003" cy="823912"/>
          </a:xfrm>
        </p:spPr>
        <p:txBody>
          <a:bodyPr>
            <a:normAutofit/>
          </a:bodyPr>
          <a:lstStyle/>
          <a:p>
            <a:r>
              <a:rPr lang="en-US" sz="4400" dirty="0"/>
              <a:t>Rules</a:t>
            </a:r>
          </a:p>
        </p:txBody>
      </p:sp>
      <p:pic>
        <p:nvPicPr>
          <p:cNvPr id="11" name="Picture 10" descr="Where memory is encoded and retrieved | Lunatic Laborator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418" y="2189164"/>
            <a:ext cx="2276763" cy="1707572"/>
          </a:xfrm>
          <a:prstGeom prst="rect">
            <a:avLst/>
          </a:prstGeom>
        </p:spPr>
      </p:pic>
    </p:spTree>
    <p:extLst>
      <p:ext uri="{BB962C8B-B14F-4D97-AF65-F5344CB8AC3E}">
        <p14:creationId xmlns:p14="http://schemas.microsoft.com/office/powerpoint/2010/main" val="193399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D90CB2-4EC8-E849-A1EC-08B30D330D86}"/>
              </a:ext>
            </a:extLst>
          </p:cNvPr>
          <p:cNvSpPr>
            <a:spLocks noGrp="1"/>
          </p:cNvSpPr>
          <p:nvPr>
            <p:ph type="title"/>
          </p:nvPr>
        </p:nvSpPr>
        <p:spPr>
          <a:xfrm>
            <a:off x="5214579" y="629266"/>
            <a:ext cx="6422849" cy="1676603"/>
          </a:xfrm>
        </p:spPr>
        <p:txBody>
          <a:bodyPr>
            <a:normAutofit/>
          </a:bodyPr>
          <a:lstStyle/>
          <a:p>
            <a:endParaRPr lang="en-US" dirty="0"/>
          </a:p>
        </p:txBody>
      </p:sp>
      <p:sp>
        <p:nvSpPr>
          <p:cNvPr id="3081" name="Rectangle 308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21AC2A9E-B69B-BA45-8AEB-3EB3C061B15D}"/>
              </a:ext>
            </a:extLst>
          </p:cNvPr>
          <p:cNvPicPr>
            <a:picLocks noChangeAspect="1" noChangeArrowheads="1"/>
          </p:cNvPicPr>
          <p:nvPr/>
        </p:nvPicPr>
        <p:blipFill rotWithShape="1">
          <a:blip r:embed="rId2"/>
          <a:srcRect l="3526" r="3525"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7E9D64-7265-534C-97CB-8EA711338279}"/>
              </a:ext>
            </a:extLst>
          </p:cNvPr>
          <p:cNvSpPr>
            <a:spLocks noGrp="1"/>
          </p:cNvSpPr>
          <p:nvPr>
            <p:ph idx="1"/>
          </p:nvPr>
        </p:nvSpPr>
        <p:spPr>
          <a:xfrm>
            <a:off x="5214581" y="143540"/>
            <a:ext cx="6725782" cy="6608134"/>
          </a:xfrm>
        </p:spPr>
        <p:txBody>
          <a:bodyPr>
            <a:normAutofit fontScale="92500" lnSpcReduction="20000"/>
          </a:bodyPr>
          <a:lstStyle/>
          <a:p>
            <a:pPr marL="0" marR="0" indent="0">
              <a:spcBef>
                <a:spcPts val="0"/>
              </a:spcBef>
              <a:spcAft>
                <a:spcPts val="0"/>
              </a:spcAft>
              <a:buNone/>
            </a:pPr>
            <a:r>
              <a:rPr lang="en-US" sz="1900" b="1" kern="1200" cap="small"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Joan W. Howarth, Shaping the Bar: The Future of Attorney Licensing </a:t>
            </a: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(Stanford University Press 2023)</a:t>
            </a:r>
          </a:p>
          <a:p>
            <a:pPr marL="0" marR="0" indent="0">
              <a:spcBef>
                <a:spcPts val="0"/>
              </a:spcBef>
              <a:spcAft>
                <a:spcPts val="0"/>
              </a:spcAft>
              <a:buNone/>
            </a:pPr>
            <a:endParaRPr lang="en-US" sz="1900" b="1" dirty="0">
              <a:solidFill>
                <a:srgbClr val="000000"/>
              </a:solidFill>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Part I: The Attorney Licensing Crisis and How We Got Here</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dirty="0">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 	The Crisis in Attorney Licensing</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2	Becoming a Lawyer in the Young Nation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3	Shaping the Bar in the Twentieth Century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4	The 1970s Legacy of Activism, Psychometrics, &amp; Good Faith</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5	Pressure Points in Contemporary Licensing</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i="1" dirty="0">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Part II: Slouching Towards Minimum Competence</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6	Decades Lost Without Research</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7	Doubling Down on the Errors of Legal Education</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457200" marR="0" indent="-457200">
              <a:spcBef>
                <a:spcPts val="0"/>
              </a:spcBef>
              <a:spcAft>
                <a:spcPts val="0"/>
              </a:spcAft>
              <a:buAutoNum type="arabicPlain" startAt="8"/>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Finally, Research on Minimum Competence</a:t>
            </a:r>
          </a:p>
          <a:p>
            <a:pPr marL="457200" marR="0" indent="-457200">
              <a:spcBef>
                <a:spcPts val="0"/>
              </a:spcBef>
              <a:spcAft>
                <a:spcPts val="0"/>
              </a:spcAft>
              <a:buAutoNum type="arabicPlain" startAt="8"/>
            </a:pP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Part III: Character and Fitness: The Right Stuff</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9	Who Fits?</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457200" marR="0" indent="-457200">
              <a:spcBef>
                <a:spcPts val="0"/>
              </a:spcBef>
              <a:spcAft>
                <a:spcPts val="0"/>
              </a:spcAft>
              <a:buAutoNum type="arabicPlain" startAt="10"/>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Fixing Character &amp; Fitness</a:t>
            </a:r>
          </a:p>
          <a:p>
            <a:pPr marL="457200" marR="0" indent="-457200">
              <a:spcBef>
                <a:spcPts val="0"/>
              </a:spcBef>
              <a:spcAft>
                <a:spcPts val="0"/>
              </a:spcAft>
              <a:buAutoNum type="arabicPlain" startAt="10"/>
            </a:pP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b="1"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Part IV: The Future: Competence-Based Alignment of Experience, Education, and Exams</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11	Twelve Guiding Principles</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12	Clinical Residencies</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13	Educational Requirements </a:t>
            </a:r>
            <a:endParaRPr lang="en-US" sz="1900" dirty="0">
              <a:effectLst/>
              <a:latin typeface="Clear Sans" panose="020B0503030202020304" pitchFamily="34" charset="0"/>
              <a:ea typeface="Times New Roman" panose="02020603050405020304" pitchFamily="18" charset="0"/>
              <a:cs typeface="Clear Sans" panose="020B0503030202020304" pitchFamily="34" charset="0"/>
            </a:endParaRPr>
          </a:p>
          <a:p>
            <a:pPr marL="0" marR="0" indent="0">
              <a:lnSpc>
                <a:spcPct val="107000"/>
              </a:lnSpc>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14	Escaping the Conceptual Traps of Today’s Bar Exams</a:t>
            </a:r>
            <a:endParaRPr lang="en-US" sz="1900" dirty="0">
              <a:effectLst/>
              <a:latin typeface="Clear Sans" panose="020B0503030202020304" pitchFamily="34" charset="0"/>
              <a:ea typeface="Calibri" panose="020F0502020204030204" pitchFamily="34" charset="0"/>
              <a:cs typeface="Clear Sans" panose="020B0503030202020304" pitchFamily="34" charset="0"/>
            </a:endParaRPr>
          </a:p>
          <a:p>
            <a:pPr marL="0" marR="0" indent="0">
              <a:lnSpc>
                <a:spcPct val="107000"/>
              </a:lnSpc>
              <a:spcBef>
                <a:spcPts val="0"/>
              </a:spcBef>
              <a:spcAft>
                <a:spcPts val="0"/>
              </a:spcAft>
              <a:buNone/>
            </a:pPr>
            <a:r>
              <a:rPr lang="en-US" sz="1900" kern="1200"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rPr>
              <a:t>15	Bar Exams: Better, Best, and Other Fixes</a:t>
            </a:r>
            <a:endParaRPr lang="en-US" sz="1900" dirty="0">
              <a:effectLst/>
              <a:latin typeface="Clear Sans" panose="020B0503030202020304" pitchFamily="34" charset="0"/>
              <a:ea typeface="Calibri" panose="020F0502020204030204" pitchFamily="34" charset="0"/>
              <a:cs typeface="Clear Sans" panose="020B0503030202020304" pitchFamily="34" charset="0"/>
            </a:endParaRPr>
          </a:p>
          <a:p>
            <a:pPr marL="0" marR="0" indent="0">
              <a:spcBef>
                <a:spcPts val="0"/>
              </a:spcBef>
              <a:spcAft>
                <a:spcPts val="0"/>
              </a:spcAft>
              <a:buNone/>
            </a:pPr>
            <a:r>
              <a:rPr lang="en-US" sz="1800" kern="1200" dirty="0">
                <a:solidFill>
                  <a:srgbClr val="000000"/>
                </a:solidFill>
                <a:effectLst/>
                <a:latin typeface="Garamond" panose="02020404030301010803"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8162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909" y="895400"/>
            <a:ext cx="7693891" cy="1181966"/>
          </a:xfrm>
        </p:spPr>
        <p:txBody>
          <a:bodyPr>
            <a:normAutofit fontScale="90000"/>
          </a:bodyPr>
          <a:lstStyle/>
          <a:p>
            <a:pPr algn="ctr"/>
            <a:r>
              <a:rPr lang="en-US" sz="4800" b="1" dirty="0"/>
              <a:t>Care and Preparation Matter More Than Speed</a:t>
            </a:r>
          </a:p>
        </p:txBody>
      </p:sp>
      <p:sp>
        <p:nvSpPr>
          <p:cNvPr id="3" name="Text Placeholder 2"/>
          <p:cNvSpPr>
            <a:spLocks noGrp="1"/>
          </p:cNvSpPr>
          <p:nvPr>
            <p:ph type="body" idx="1"/>
          </p:nvPr>
        </p:nvSpPr>
        <p:spPr>
          <a:xfrm>
            <a:off x="6003636" y="2255915"/>
            <a:ext cx="5146211" cy="3344244"/>
          </a:xfrm>
        </p:spPr>
        <p:txBody>
          <a:bodyPr>
            <a:normAutofit lnSpcReduction="10000"/>
          </a:bodyPr>
          <a:lstStyle/>
          <a:p>
            <a:pPr>
              <a:spcAft>
                <a:spcPts val="600"/>
              </a:spcAft>
            </a:pPr>
            <a:r>
              <a:rPr lang="en-US" sz="2800" dirty="0">
                <a:solidFill>
                  <a:schemeClr val="tx1"/>
                </a:solidFill>
              </a:rPr>
              <a:t>New lawyers should “slow down” because “I’d rather have the quality work, not the quantity.”</a:t>
            </a:r>
          </a:p>
          <a:p>
            <a:pPr>
              <a:spcAft>
                <a:spcPts val="600"/>
              </a:spcAft>
            </a:pPr>
            <a:r>
              <a:rPr lang="en-US" sz="2800" dirty="0">
                <a:solidFill>
                  <a:schemeClr val="tx1"/>
                </a:solidFill>
              </a:rPr>
              <a:t>“I’ve never hired someone because they’re very fast at answering 60 questions. . . . Some people process information more slowly and that’s okay.” </a:t>
            </a:r>
          </a:p>
        </p:txBody>
      </p:sp>
      <p:sp>
        <p:nvSpPr>
          <p:cNvPr id="4" name="Text Placeholder 2"/>
          <p:cNvSpPr txBox="1">
            <a:spLocks/>
          </p:cNvSpPr>
          <p:nvPr/>
        </p:nvSpPr>
        <p:spPr>
          <a:xfrm>
            <a:off x="1214229" y="2259412"/>
            <a:ext cx="4383007" cy="341171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of the big mistakes we make are created by time pressure, people get in a hurry. They get careless.”</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new lawyers “rush through things and that’s where the mistakes are made.”</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44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62" y="836179"/>
            <a:ext cx="10011137" cy="1325563"/>
          </a:xfrm>
        </p:spPr>
        <p:txBody>
          <a:bodyPr/>
          <a:lstStyle/>
          <a:p>
            <a:r>
              <a:rPr lang="en-US" b="1" dirty="0"/>
              <a:t>Skills Matter More Than Doctrine</a:t>
            </a:r>
          </a:p>
        </p:txBody>
      </p:sp>
      <p:sp>
        <p:nvSpPr>
          <p:cNvPr id="3" name="Content Placeholder 2"/>
          <p:cNvSpPr>
            <a:spLocks noGrp="1"/>
          </p:cNvSpPr>
          <p:nvPr>
            <p:ph idx="1"/>
          </p:nvPr>
        </p:nvSpPr>
        <p:spPr>
          <a:xfrm>
            <a:off x="1274618" y="2096654"/>
            <a:ext cx="10079182" cy="3701618"/>
          </a:xfrm>
        </p:spPr>
        <p:txBody>
          <a:bodyPr>
            <a:normAutofit/>
          </a:bodyPr>
          <a:lstStyle/>
          <a:p>
            <a:pPr marL="514350" indent="-514350">
              <a:spcAft>
                <a:spcPts val="600"/>
              </a:spcAft>
              <a:buFont typeface="+mj-lt"/>
              <a:buAutoNum type="arabicPeriod"/>
            </a:pPr>
            <a:r>
              <a:rPr lang="en-US" sz="3200" dirty="0"/>
              <a:t>Skills allow lawyers to find doctrine</a:t>
            </a:r>
          </a:p>
          <a:p>
            <a:pPr marL="514350" indent="-514350">
              <a:buFont typeface="+mj-lt"/>
              <a:buAutoNum type="arabicPeriod"/>
            </a:pPr>
            <a:r>
              <a:rPr lang="en-US" sz="3200" dirty="0"/>
              <a:t>New lawyers who take responsibility for client matters need a full range of lawyering skills </a:t>
            </a:r>
          </a:p>
          <a:p>
            <a:pPr marL="514350" indent="-514350">
              <a:buFont typeface="+mj-lt"/>
              <a:buAutoNum type="arabicPeriod"/>
            </a:pPr>
            <a:r>
              <a:rPr lang="en-US" sz="3200" dirty="0"/>
              <a:t>It’s easier to learn new doctrine as a new lawyer than new skills. </a:t>
            </a:r>
          </a:p>
          <a:p>
            <a:pPr marL="0" indent="0">
              <a:buNone/>
            </a:pPr>
            <a:endParaRPr lang="en-US" dirty="0"/>
          </a:p>
          <a:p>
            <a:pPr marL="0" indent="0">
              <a:buNone/>
            </a:pPr>
            <a:endParaRPr lang="en-US" sz="3200" dirty="0"/>
          </a:p>
          <a:p>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61573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233053"/>
            <a:ext cx="6059055" cy="4544291"/>
          </a:xfrm>
          <a:prstGeom prst="rect">
            <a:avLst/>
          </a:prstGeom>
        </p:spPr>
      </p:pic>
      <p:sp>
        <p:nvSpPr>
          <p:cNvPr id="6" name="TextBox 5"/>
          <p:cNvSpPr txBox="1"/>
          <p:nvPr/>
        </p:nvSpPr>
        <p:spPr>
          <a:xfrm>
            <a:off x="7804727" y="1985818"/>
            <a:ext cx="324196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Twelve Building Blocks</a:t>
            </a:r>
          </a:p>
        </p:txBody>
      </p:sp>
    </p:spTree>
    <p:extLst>
      <p:ext uri="{BB962C8B-B14F-4D97-AF65-F5344CB8AC3E}">
        <p14:creationId xmlns:p14="http://schemas.microsoft.com/office/powerpoint/2010/main" val="36454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7673" y="1107354"/>
            <a:ext cx="4424218" cy="4766973"/>
          </a:xfrm>
        </p:spPr>
        <p:txBody>
          <a:bodyPr>
            <a:normAutofit/>
          </a:bodyPr>
          <a:lstStyle/>
          <a:p>
            <a:pPr marL="342900" indent="-342900">
              <a:buFont typeface="Arial" panose="020B0604020202020204" pitchFamily="34" charset="0"/>
              <a:buChar char="•"/>
            </a:pPr>
            <a:r>
              <a:rPr lang="en-US" sz="2800" dirty="0">
                <a:solidFill>
                  <a:schemeClr val="tx1"/>
                </a:solidFill>
              </a:rPr>
              <a:t>Act professionally</a:t>
            </a:r>
          </a:p>
          <a:p>
            <a:pPr marL="342900" indent="-342900">
              <a:buFont typeface="Arial" panose="020B0604020202020204" pitchFamily="34" charset="0"/>
              <a:buChar char="•"/>
            </a:pPr>
            <a:r>
              <a:rPr lang="en-US" sz="2800" dirty="0">
                <a:solidFill>
                  <a:schemeClr val="tx1"/>
                </a:solidFill>
              </a:rPr>
              <a:t>Understand legal processes and sources of law</a:t>
            </a:r>
          </a:p>
          <a:p>
            <a:pPr marL="342900" indent="-342900">
              <a:buFont typeface="Arial" panose="020B0604020202020204" pitchFamily="34" charset="0"/>
              <a:buChar char="•"/>
            </a:pPr>
            <a:r>
              <a:rPr lang="en-US" sz="2800" dirty="0">
                <a:solidFill>
                  <a:schemeClr val="tx1"/>
                </a:solidFill>
              </a:rPr>
              <a:t>Understand basic concepts of legal doctrine</a:t>
            </a:r>
          </a:p>
          <a:p>
            <a:pPr marL="342900" indent="-342900">
              <a:buFont typeface="Arial" panose="020B0604020202020204" pitchFamily="34" charset="0"/>
              <a:buChar char="•"/>
            </a:pPr>
            <a:r>
              <a:rPr lang="en-US" sz="2800" dirty="0">
                <a:solidFill>
                  <a:schemeClr val="tx1"/>
                </a:solidFill>
              </a:rPr>
              <a:t>Interpret legal materials</a:t>
            </a:r>
          </a:p>
          <a:p>
            <a:pPr marL="342900" indent="-342900">
              <a:buFont typeface="Arial" panose="020B0604020202020204" pitchFamily="34" charset="0"/>
              <a:buChar char="•"/>
            </a:pPr>
            <a:r>
              <a:rPr lang="en-US" sz="2800" dirty="0">
                <a:solidFill>
                  <a:schemeClr val="tx1"/>
                </a:solidFill>
              </a:rPr>
              <a:t>Interact effectively with clients</a:t>
            </a:r>
          </a:p>
          <a:p>
            <a:pPr marL="342900" indent="-342900">
              <a:buFont typeface="Arial" panose="020B0604020202020204" pitchFamily="34" charset="0"/>
              <a:buChar char="•"/>
            </a:pPr>
            <a:r>
              <a:rPr lang="en-US" sz="2800" dirty="0">
                <a:solidFill>
                  <a:schemeClr val="tx1"/>
                </a:solidFill>
              </a:rPr>
              <a:t>Identify legal issues</a:t>
            </a:r>
          </a:p>
          <a:p>
            <a:endParaRPr lang="en-US" dirty="0">
              <a:solidFill>
                <a:schemeClr val="tx1"/>
              </a:solidFill>
            </a:endParaRPr>
          </a:p>
        </p:txBody>
      </p:sp>
      <p:sp>
        <p:nvSpPr>
          <p:cNvPr id="4" name="TextBox 3"/>
          <p:cNvSpPr txBox="1"/>
          <p:nvPr/>
        </p:nvSpPr>
        <p:spPr>
          <a:xfrm>
            <a:off x="6206836" y="1024227"/>
            <a:ext cx="4710546" cy="488851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Conduct research</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Communicate as a lawyer</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See the “big picture” of client matters</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Manage a law-related workload </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Cope with the stresses of legal practice</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Pursue self-directed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59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7673" y="1107354"/>
            <a:ext cx="4424218" cy="4766973"/>
          </a:xfrm>
        </p:spPr>
        <p:txBody>
          <a:bodyPr>
            <a:normAutofit/>
          </a:bodyPr>
          <a:lstStyle/>
          <a:p>
            <a:pPr marL="342900" indent="-342900">
              <a:buFont typeface="Arial" panose="020B0604020202020204" pitchFamily="34" charset="0"/>
              <a:buChar char="•"/>
            </a:pPr>
            <a:r>
              <a:rPr lang="en-US" sz="2800" dirty="0">
                <a:solidFill>
                  <a:schemeClr val="tx1"/>
                </a:solidFill>
                <a:highlight>
                  <a:srgbClr val="FFFF00"/>
                </a:highlight>
              </a:rPr>
              <a:t>Act professionally</a:t>
            </a:r>
          </a:p>
          <a:p>
            <a:pPr marL="342900" indent="-342900">
              <a:buFont typeface="Arial" panose="020B0604020202020204" pitchFamily="34" charset="0"/>
              <a:buChar char="•"/>
            </a:pPr>
            <a:r>
              <a:rPr lang="en-US" sz="2800" dirty="0">
                <a:solidFill>
                  <a:schemeClr val="tx1"/>
                </a:solidFill>
              </a:rPr>
              <a:t>Understand legal processes and sources of law</a:t>
            </a:r>
          </a:p>
          <a:p>
            <a:pPr marL="342900" indent="-342900">
              <a:buFont typeface="Arial" panose="020B0604020202020204" pitchFamily="34" charset="0"/>
              <a:buChar char="•"/>
            </a:pPr>
            <a:r>
              <a:rPr lang="en-US" sz="2800" dirty="0">
                <a:solidFill>
                  <a:schemeClr val="tx1"/>
                </a:solidFill>
              </a:rPr>
              <a:t>Understand basic concepts of legal doctrine</a:t>
            </a:r>
          </a:p>
          <a:p>
            <a:pPr marL="342900" indent="-342900">
              <a:buFont typeface="Arial" panose="020B0604020202020204" pitchFamily="34" charset="0"/>
              <a:buChar char="•"/>
            </a:pPr>
            <a:r>
              <a:rPr lang="en-US" sz="2800" dirty="0">
                <a:solidFill>
                  <a:schemeClr val="tx1"/>
                </a:solidFill>
              </a:rPr>
              <a:t>Interpret legal materials</a:t>
            </a:r>
          </a:p>
          <a:p>
            <a:pPr marL="342900" indent="-342900">
              <a:buFont typeface="Arial" panose="020B0604020202020204" pitchFamily="34" charset="0"/>
              <a:buChar char="•"/>
            </a:pPr>
            <a:r>
              <a:rPr lang="en-US" sz="2800" dirty="0">
                <a:solidFill>
                  <a:schemeClr val="tx1"/>
                </a:solidFill>
                <a:highlight>
                  <a:srgbClr val="FFFF00"/>
                </a:highlight>
              </a:rPr>
              <a:t>Interact effectively with clients</a:t>
            </a:r>
          </a:p>
          <a:p>
            <a:pPr marL="342900" indent="-342900">
              <a:buFont typeface="Arial" panose="020B0604020202020204" pitchFamily="34" charset="0"/>
              <a:buChar char="•"/>
            </a:pPr>
            <a:r>
              <a:rPr lang="en-US" sz="2800" dirty="0">
                <a:solidFill>
                  <a:schemeClr val="tx1"/>
                </a:solidFill>
              </a:rPr>
              <a:t>Identify legal issues</a:t>
            </a:r>
          </a:p>
          <a:p>
            <a:endParaRPr lang="en-US" dirty="0">
              <a:solidFill>
                <a:schemeClr val="tx1"/>
              </a:solidFill>
            </a:endParaRPr>
          </a:p>
        </p:txBody>
      </p:sp>
      <p:sp>
        <p:nvSpPr>
          <p:cNvPr id="4" name="TextBox 3"/>
          <p:cNvSpPr txBox="1"/>
          <p:nvPr/>
        </p:nvSpPr>
        <p:spPr>
          <a:xfrm>
            <a:off x="6206836" y="1024227"/>
            <a:ext cx="4710546" cy="488851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Conduct research</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Communicate as a lawyer</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See the “big picture” of client matters</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Manage a law-related workload </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Cope with the stresses of legal practice</a:t>
            </a:r>
          </a:p>
          <a:p>
            <a:pPr marL="342900" marR="0" lvl="0" indent="-34290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Pursue self-directed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28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F7C0-8FFF-DC06-D6F0-6F7A00B23B26}"/>
              </a:ext>
            </a:extLst>
          </p:cNvPr>
          <p:cNvSpPr>
            <a:spLocks noGrp="1"/>
          </p:cNvSpPr>
          <p:nvPr>
            <p:ph type="title"/>
          </p:nvPr>
        </p:nvSpPr>
        <p:spPr/>
        <p:txBody>
          <a:bodyPr/>
          <a:lstStyle/>
          <a:p>
            <a:pPr algn="ctr"/>
            <a:r>
              <a:rPr lang="en-US" dirty="0"/>
              <a:t>Building a Better Bar 		2 more studies </a:t>
            </a:r>
          </a:p>
        </p:txBody>
      </p:sp>
      <p:pic>
        <p:nvPicPr>
          <p:cNvPr id="4098" name="Picture 2">
            <a:extLst>
              <a:ext uri="{FF2B5EF4-FFF2-40B4-BE49-F238E27FC236}">
                <a16:creationId xmlns:a16="http://schemas.microsoft.com/office/drawing/2014/main" id="{D20CA08D-D8E7-22D6-9490-44CDC661F0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273251"/>
            <a:ext cx="5181600" cy="345608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09D253-78DB-81FB-4107-733D60D5A98C}"/>
              </a:ext>
            </a:extLst>
          </p:cNvPr>
          <p:cNvGrpSpPr/>
          <p:nvPr/>
        </p:nvGrpSpPr>
        <p:grpSpPr>
          <a:xfrm>
            <a:off x="2808468" y="1555630"/>
            <a:ext cx="879480" cy="1505880"/>
            <a:chOff x="2808468" y="1555630"/>
            <a:chExt cx="879480" cy="150588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114197C-EA48-1BF6-E3A5-CB75F3780BE9}"/>
                    </a:ext>
                  </a:extLst>
                </p14:cNvPr>
                <p14:cNvContentPartPr/>
                <p14:nvPr/>
              </p14:nvContentPartPr>
              <p14:xfrm>
                <a:off x="2808468" y="1555630"/>
                <a:ext cx="754200" cy="1387800"/>
              </p14:xfrm>
            </p:contentPart>
          </mc:Choice>
          <mc:Fallback xmlns="">
            <p:pic>
              <p:nvPicPr>
                <p:cNvPr id="8" name="Ink 7">
                  <a:extLst>
                    <a:ext uri="{FF2B5EF4-FFF2-40B4-BE49-F238E27FC236}">
                      <a16:creationId xmlns:a16="http://schemas.microsoft.com/office/drawing/2014/main" id="{F114197C-EA48-1BF6-E3A5-CB75F3780BE9}"/>
                    </a:ext>
                  </a:extLst>
                </p:cNvPr>
                <p:cNvPicPr/>
                <p:nvPr/>
              </p:nvPicPr>
              <p:blipFill>
                <a:blip r:embed="rId5"/>
                <a:stretch>
                  <a:fillRect/>
                </a:stretch>
              </p:blipFill>
              <p:spPr>
                <a:xfrm>
                  <a:off x="2772828" y="1519630"/>
                  <a:ext cx="82584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B86878D-D85F-8959-AB47-B8489A541F88}"/>
                    </a:ext>
                  </a:extLst>
                </p14:cNvPr>
                <p14:cNvContentPartPr/>
                <p14:nvPr/>
              </p14:nvContentPartPr>
              <p14:xfrm>
                <a:off x="3479868" y="2842270"/>
                <a:ext cx="208080" cy="219240"/>
              </p14:xfrm>
            </p:contentPart>
          </mc:Choice>
          <mc:Fallback xmlns="">
            <p:pic>
              <p:nvPicPr>
                <p:cNvPr id="9" name="Ink 8">
                  <a:extLst>
                    <a:ext uri="{FF2B5EF4-FFF2-40B4-BE49-F238E27FC236}">
                      <a16:creationId xmlns:a16="http://schemas.microsoft.com/office/drawing/2014/main" id="{5B86878D-D85F-8959-AB47-B8489A541F88}"/>
                    </a:ext>
                  </a:extLst>
                </p:cNvPr>
                <p:cNvPicPr/>
                <p:nvPr/>
              </p:nvPicPr>
              <p:blipFill>
                <a:blip r:embed="rId7"/>
                <a:stretch>
                  <a:fillRect/>
                </a:stretch>
              </p:blipFill>
              <p:spPr>
                <a:xfrm>
                  <a:off x="3444228" y="2806630"/>
                  <a:ext cx="279720" cy="290880"/>
                </a:xfrm>
                <a:prstGeom prst="rect">
                  <a:avLst/>
                </a:prstGeom>
              </p:spPr>
            </p:pic>
          </mc:Fallback>
        </mc:AlternateContent>
      </p:grpSp>
      <p:pic>
        <p:nvPicPr>
          <p:cNvPr id="1026" name="Picture 2">
            <a:extLst>
              <a:ext uri="{FF2B5EF4-FFF2-40B4-BE49-F238E27FC236}">
                <a16:creationId xmlns:a16="http://schemas.microsoft.com/office/drawing/2014/main" id="{429D04F0-CADF-B4CA-60BB-97576F8E29C0}"/>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172200" y="2107419"/>
            <a:ext cx="5181600" cy="378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3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6A0147-AB50-4D64-9F40-6A23CA7CB2F8}"/>
              </a:ext>
            </a:extLst>
          </p:cNvPr>
          <p:cNvSpPr>
            <a:spLocks noGrp="1"/>
          </p:cNvSpPr>
          <p:nvPr>
            <p:ph type="body" idx="1"/>
          </p:nvPr>
        </p:nvSpPr>
        <p:spPr>
          <a:xfrm>
            <a:off x="1247775" y="1295401"/>
            <a:ext cx="9696449" cy="4676774"/>
          </a:xfrm>
        </p:spPr>
        <p:txBody>
          <a:bodyPr>
            <a:normAutofit/>
          </a:bodyPr>
          <a:lstStyle/>
          <a:p>
            <a:pPr>
              <a:spcAft>
                <a:spcPts val="1200"/>
              </a:spcAft>
            </a:pPr>
            <a:r>
              <a:rPr lang="en-US" sz="3200" dirty="0" err="1">
                <a:solidFill>
                  <a:schemeClr val="tx1"/>
                </a:solidFill>
              </a:rPr>
              <a:t>AccessLex</a:t>
            </a:r>
            <a:r>
              <a:rPr lang="en-US" sz="3200" dirty="0">
                <a:solidFill>
                  <a:schemeClr val="tx1"/>
                </a:solidFill>
              </a:rPr>
              <a:t> Institute, </a:t>
            </a:r>
            <a:r>
              <a:rPr lang="en-US" sz="3200" i="1" dirty="0">
                <a:solidFill>
                  <a:schemeClr val="tx1"/>
                </a:solidFill>
              </a:rPr>
              <a:t>Analyzing First-Time Bar Exam Passage on the UBE in New York State </a:t>
            </a:r>
            <a:r>
              <a:rPr lang="en-US" sz="3200" dirty="0">
                <a:solidFill>
                  <a:schemeClr val="tx1"/>
                </a:solidFill>
              </a:rPr>
              <a:t>(May 2021).</a:t>
            </a:r>
          </a:p>
          <a:p>
            <a:pPr marL="914400" lvl="1" indent="-457200">
              <a:spcAft>
                <a:spcPts val="1200"/>
              </a:spcAft>
              <a:buFont typeface="Arial" panose="020B0604020202020204" pitchFamily="34" charset="0"/>
              <a:buChar char="•"/>
            </a:pPr>
            <a:r>
              <a:rPr lang="en-US" sz="2800" dirty="0">
                <a:solidFill>
                  <a:schemeClr val="tx1"/>
                </a:solidFill>
              </a:rPr>
              <a:t>Almost 5,500 respondents (40% response rate)</a:t>
            </a:r>
          </a:p>
          <a:p>
            <a:pPr marL="914400" lvl="1" indent="-457200">
              <a:spcAft>
                <a:spcPts val="1200"/>
              </a:spcAft>
              <a:buFont typeface="Arial" panose="020B0604020202020204" pitchFamily="34" charset="0"/>
              <a:buChar char="•"/>
            </a:pPr>
            <a:r>
              <a:rPr lang="en-US" sz="2800" dirty="0">
                <a:solidFill>
                  <a:schemeClr val="tx1"/>
                </a:solidFill>
              </a:rPr>
              <a:t>Grads who had greater financial resources were significantly more likely to pass</a:t>
            </a:r>
          </a:p>
          <a:p>
            <a:pPr marL="914400" lvl="1" indent="-457200">
              <a:spcAft>
                <a:spcPts val="1200"/>
              </a:spcAft>
              <a:buFont typeface="Arial" panose="020B0604020202020204" pitchFamily="34" charset="0"/>
              <a:buChar char="•"/>
            </a:pPr>
            <a:r>
              <a:rPr lang="en-US" sz="2800" dirty="0">
                <a:solidFill>
                  <a:schemeClr val="tx1"/>
                </a:solidFill>
              </a:rPr>
              <a:t>Grads who purchased commercial bar courses were also significantly more likely to pass</a:t>
            </a:r>
          </a:p>
          <a:p>
            <a:pPr marL="914400" lvl="1" indent="-457200">
              <a:spcAft>
                <a:spcPts val="1200"/>
              </a:spcAft>
              <a:buFont typeface="Arial" panose="020B0604020202020204" pitchFamily="34" charset="0"/>
              <a:buChar char="•"/>
            </a:pPr>
            <a:r>
              <a:rPr lang="en-US" sz="2800" dirty="0">
                <a:solidFill>
                  <a:schemeClr val="tx1"/>
                </a:solidFill>
              </a:rPr>
              <a:t>Grads who worked for pay were significantly less likely to pass</a:t>
            </a:r>
          </a:p>
          <a:p>
            <a:pPr marL="914400" lvl="1" indent="-457200">
              <a:spcAft>
                <a:spcPts val="1200"/>
              </a:spcAft>
              <a:buFont typeface="Arial" panose="020B0604020202020204" pitchFamily="34" charset="0"/>
              <a:buChar char="•"/>
            </a:pPr>
            <a:endParaRPr lang="en-US" sz="2800" dirty="0">
              <a:solidFill>
                <a:schemeClr val="tx1"/>
              </a:solidFill>
            </a:endParaRPr>
          </a:p>
          <a:p>
            <a:pPr marL="914400" lvl="1" indent="-457200">
              <a:spcAft>
                <a:spcPts val="1200"/>
              </a:spcAft>
              <a:buFont typeface="Arial" panose="020B0604020202020204" pitchFamily="34" charset="0"/>
              <a:buChar char="•"/>
            </a:pPr>
            <a:endParaRPr lang="en-US" sz="2800" dirty="0">
              <a:solidFill>
                <a:schemeClr val="tx1"/>
              </a:solidFill>
            </a:endParaRPr>
          </a:p>
          <a:p>
            <a:pPr marL="914400" lvl="1" indent="-457200">
              <a:spcAft>
                <a:spcPts val="1200"/>
              </a:spcAft>
              <a:buFont typeface="Arial" panose="020B0604020202020204" pitchFamily="34" charset="0"/>
              <a:buChar char="•"/>
            </a:pPr>
            <a:endParaRPr lang="en-US" sz="2400" dirty="0">
              <a:solidFill>
                <a:schemeClr val="tx1"/>
              </a:solidFill>
            </a:endParaRPr>
          </a:p>
        </p:txBody>
      </p:sp>
      <p:sp>
        <p:nvSpPr>
          <p:cNvPr id="2" name="TextBox 1">
            <a:extLst>
              <a:ext uri="{FF2B5EF4-FFF2-40B4-BE49-F238E27FC236}">
                <a16:creationId xmlns:a16="http://schemas.microsoft.com/office/drawing/2014/main" id="{621A5A6F-29EE-4715-AE7E-6CA3235B3B79}"/>
              </a:ext>
            </a:extLst>
          </p:cNvPr>
          <p:cNvSpPr txBox="1"/>
          <p:nvPr/>
        </p:nvSpPr>
        <p:spPr>
          <a:xfrm>
            <a:off x="9610725" y="2333625"/>
            <a:ext cx="1600200" cy="1569660"/>
          </a:xfrm>
          <a:prstGeom prst="rect">
            <a:avLst/>
          </a:prstGeom>
          <a:noFill/>
          <a:ln w="190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controlling for LSAT, etc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5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B61E-DF2A-611A-5405-1BEC8AA87DE4}"/>
              </a:ext>
            </a:extLst>
          </p:cNvPr>
          <p:cNvSpPr>
            <a:spLocks noGrp="1"/>
          </p:cNvSpPr>
          <p:nvPr>
            <p:ph type="title"/>
          </p:nvPr>
        </p:nvSpPr>
        <p:spPr>
          <a:xfrm>
            <a:off x="838200" y="365126"/>
            <a:ext cx="10515600" cy="603704"/>
          </a:xfrm>
        </p:spPr>
        <p:txBody>
          <a:bodyPr>
            <a:normAutofit fontScale="90000"/>
          </a:bodyPr>
          <a:lstStyle/>
          <a:p>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 recent study</a:t>
            </a:r>
            <a:r>
              <a:rPr lang="en-US" sz="4400" dirty="0">
                <a:effectLst/>
                <a:latin typeface="Calibri" panose="020F0502020204030204" pitchFamily="34" charset="0"/>
                <a:ea typeface="Calibri" panose="020F0502020204030204" pitchFamily="34" charset="0"/>
                <a:cs typeface="Times New Roman" panose="02020603050405020304" pitchFamily="18" charset="0"/>
              </a:rPr>
              <a:t> conducted on the efficacy of bar exams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8AD5BB7-DA84-330C-73E7-150A5CAFBEEB}"/>
              </a:ext>
            </a:extLst>
          </p:cNvPr>
          <p:cNvSpPr>
            <a:spLocks noGrp="1"/>
          </p:cNvSpPr>
          <p:nvPr>
            <p:ph sz="half" idx="1"/>
          </p:nvPr>
        </p:nvSpPr>
        <p:spPr>
          <a:xfrm>
            <a:off x="838200" y="1230086"/>
            <a:ext cx="10972800" cy="4946877"/>
          </a:xfrm>
        </p:spPr>
        <p:txBody>
          <a:bodyPr>
            <a:normAutofit/>
          </a:bodyPr>
          <a:lstStyle/>
          <a:p>
            <a:pPr marL="0" indent="0">
              <a:buNone/>
            </a:pPr>
            <a:endParaRPr lang="en-US" dirty="0">
              <a:solidFill>
                <a:prstClr val="black"/>
              </a:solidFill>
              <a:latin typeface="Calibri Light" panose="020F0302020204030204"/>
              <a:ea typeface="+mj-ea"/>
              <a:cs typeface="+mj-cs"/>
            </a:endParaRPr>
          </a:p>
          <a:p>
            <a:pPr marL="0" indent="0">
              <a:spcAft>
                <a:spcPts val="1200"/>
              </a:spcAft>
              <a:buNone/>
            </a:pPr>
            <a:r>
              <a:rPr lang="en-US" sz="3200" dirty="0"/>
              <a:t>Steven Foster, </a:t>
            </a:r>
            <a:r>
              <a:rPr lang="en-US" sz="3200" i="1" dirty="0"/>
              <a:t>Does the Multistate Bar Exam Measure Minimum Competence?</a:t>
            </a:r>
            <a:r>
              <a:rPr lang="en-US" sz="3200" dirty="0"/>
              <a:t> 82 Ohio St. L.J. Online (2021).</a:t>
            </a:r>
          </a:p>
          <a:p>
            <a:pPr marL="914400" lvl="1" indent="-457200">
              <a:spcAft>
                <a:spcPts val="1200"/>
              </a:spcAft>
            </a:pPr>
            <a:r>
              <a:rPr lang="en-US" sz="3200" dirty="0"/>
              <a:t>16 licensed lawyers took a simulated MBE without prep</a:t>
            </a:r>
          </a:p>
          <a:p>
            <a:pPr marL="914400" lvl="1" indent="-457200">
              <a:spcAft>
                <a:spcPts val="1200"/>
              </a:spcAft>
            </a:pPr>
            <a:r>
              <a:rPr lang="en-US" sz="3200" dirty="0"/>
              <a:t>None passed</a:t>
            </a:r>
          </a:p>
          <a:p>
            <a:pPr marL="914400" lvl="1" indent="-457200">
              <a:spcAft>
                <a:spcPts val="1200"/>
              </a:spcAft>
            </a:pPr>
            <a:r>
              <a:rPr lang="en-US" sz="3200" dirty="0"/>
              <a:t>Best score = 52% correct</a:t>
            </a:r>
          </a:p>
          <a:p>
            <a:pPr marL="0" indent="0">
              <a:spcAft>
                <a:spcPts val="1200"/>
              </a:spcAft>
              <a:buNone/>
            </a:pPr>
            <a:endParaRPr lang="en-US" sz="3600" dirty="0"/>
          </a:p>
          <a:p>
            <a:endParaRPr lang="en-US" dirty="0"/>
          </a:p>
        </p:txBody>
      </p:sp>
      <p:sp>
        <p:nvSpPr>
          <p:cNvPr id="4" name="Content Placeholder 3">
            <a:extLst>
              <a:ext uri="{FF2B5EF4-FFF2-40B4-BE49-F238E27FC236}">
                <a16:creationId xmlns:a16="http://schemas.microsoft.com/office/drawing/2014/main" id="{8065914D-848F-694F-4375-13F71D688F8D}"/>
              </a:ext>
            </a:extLst>
          </p:cNvPr>
          <p:cNvSpPr>
            <a:spLocks noGrp="1"/>
          </p:cNvSpPr>
          <p:nvPr>
            <p:ph sz="half" idx="2"/>
          </p:nvPr>
        </p:nvSpPr>
        <p:spPr>
          <a:xfrm flipH="1">
            <a:off x="11353799" y="1825625"/>
            <a:ext cx="45719" cy="4351338"/>
          </a:xfrm>
        </p:spPr>
        <p:txBody>
          <a:bodyPr>
            <a:normAutofit/>
          </a:bodyPr>
          <a:lstStyle/>
          <a:p>
            <a:pPr marL="0" indent="0">
              <a:buNone/>
            </a:pPr>
            <a:endParaRPr lang="en-US" sz="4000" dirty="0">
              <a:solidFill>
                <a:prstClr val="black"/>
              </a:solidFill>
              <a:latin typeface="Calibri Light" panose="020F0302020204030204"/>
              <a:ea typeface="+mj-ea"/>
              <a:cs typeface="+mj-cs"/>
            </a:endParaRPr>
          </a:p>
          <a:p>
            <a:pPr marL="0" indent="0">
              <a:buNone/>
            </a:pPr>
            <a:endParaRPr lang="en-US" dirty="0"/>
          </a:p>
        </p:txBody>
      </p:sp>
    </p:spTree>
    <p:extLst>
      <p:ext uri="{BB962C8B-B14F-4D97-AF65-F5344CB8AC3E}">
        <p14:creationId xmlns:p14="http://schemas.microsoft.com/office/powerpoint/2010/main" val="345228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9F94-0DF6-C28F-A1E7-79A992561745}"/>
              </a:ext>
            </a:extLst>
          </p:cNvPr>
          <p:cNvSpPr>
            <a:spLocks noGrp="1"/>
          </p:cNvSpPr>
          <p:nvPr>
            <p:ph type="title"/>
          </p:nvPr>
        </p:nvSpPr>
        <p:spPr/>
        <p:txBody>
          <a:bodyPr/>
          <a:lstStyle/>
          <a:p>
            <a:r>
              <a:rPr lang="en-US" dirty="0"/>
              <a:t>Recommended reading: </a:t>
            </a:r>
          </a:p>
        </p:txBody>
      </p:sp>
      <p:sp>
        <p:nvSpPr>
          <p:cNvPr id="3" name="Content Placeholder 2">
            <a:extLst>
              <a:ext uri="{FF2B5EF4-FFF2-40B4-BE49-F238E27FC236}">
                <a16:creationId xmlns:a16="http://schemas.microsoft.com/office/drawing/2014/main" id="{52775CA7-49EE-DB51-D238-17DC8501EDF0}"/>
              </a:ext>
            </a:extLst>
          </p:cNvPr>
          <p:cNvSpPr>
            <a:spLocks noGrp="1"/>
          </p:cNvSpPr>
          <p:nvPr>
            <p:ph idx="1"/>
          </p:nvPr>
        </p:nvSpPr>
        <p:spPr/>
        <p:txBody>
          <a:bodyPr>
            <a:normAutofit lnSpcReduction="10000"/>
          </a:bodyPr>
          <a:lstStyle/>
          <a:p>
            <a:pPr marL="0" indent="0">
              <a:buNone/>
            </a:pPr>
            <a:r>
              <a:rPr kumimoji="0" lang="en-US" sz="3600" b="0" i="0" u="none" strike="noStrike" kern="1200" cap="none" spc="0" normalizeH="0" baseline="0" noProof="0" dirty="0">
                <a:ln>
                  <a:noFill/>
                </a:ln>
                <a:solidFill>
                  <a:prstClr val="black"/>
                </a:solidFill>
                <a:effectLst/>
                <a:uLnTx/>
                <a:uFillTx/>
                <a:latin typeface="Candara" panose="020E0502030303020204" pitchFamily="34" charset="0"/>
              </a:rPr>
              <a:t>Deborah Jones Merritt &amp; Logan Cornett, </a:t>
            </a:r>
            <a:r>
              <a:rPr kumimoji="0" lang="en-US" sz="3600" b="0" i="0" u="none" strike="noStrike" kern="1200" cap="none" spc="0" normalizeH="0" baseline="0" noProof="0" dirty="0">
                <a:ln>
                  <a:noFill/>
                </a:ln>
                <a:solidFill>
                  <a:prstClr val="black"/>
                </a:solidFill>
                <a:effectLst/>
                <a:uLnTx/>
                <a:uFillTx/>
                <a:latin typeface="Candara" panose="020E0502030303020204" pitchFamily="34" charset="0"/>
                <a:ea typeface="+mj-ea"/>
                <a:cs typeface="+mj-cs"/>
              </a:rPr>
              <a:t>Building a Better Bar: The Twelve Building Blocks of Minimum Competence (2020), </a:t>
            </a:r>
          </a:p>
          <a:p>
            <a:pPr marL="0" indent="0">
              <a:buNone/>
            </a:pPr>
            <a:r>
              <a:rPr lang="en-US" dirty="0">
                <a:solidFill>
                  <a:prstClr val="black"/>
                </a:solidFill>
                <a:latin typeface="Calibri Light" panose="020F0302020204030204"/>
                <a:ea typeface="+mj-ea"/>
                <a:cs typeface="+mj-cs"/>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hlinkClick r:id="rId2"/>
              </a:rPr>
              <a:t>https://iaals.du.edu/publications/building-better-bar</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indent="0">
              <a:buNone/>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indent="0">
              <a:buNone/>
            </a:pPr>
            <a:endParaRPr lang="en-US" dirty="0">
              <a:solidFill>
                <a:prstClr val="black"/>
              </a:solidFill>
              <a:latin typeface="Calibri Light" panose="020F0302020204030204"/>
              <a:ea typeface="+mj-ea"/>
              <a:cs typeface="+mj-cs"/>
            </a:endParaRPr>
          </a:p>
          <a:p>
            <a:pPr marL="0" indent="0">
              <a:buNone/>
            </a:pPr>
            <a:r>
              <a:rPr kumimoji="0" lang="en-US" sz="3600" b="0" i="0" u="none" strike="noStrike" kern="1200" cap="none" spc="0" normalizeH="0" baseline="0" noProof="0" dirty="0">
                <a:ln>
                  <a:noFill/>
                </a:ln>
                <a:solidFill>
                  <a:prstClr val="black"/>
                </a:solidFill>
                <a:effectLst/>
                <a:uLnTx/>
                <a:uFillTx/>
                <a:latin typeface="Candara" panose="020E0502030303020204" pitchFamily="34" charset="0"/>
                <a:ea typeface="+mj-ea"/>
                <a:cs typeface="+mj-cs"/>
              </a:rPr>
              <a:t>Joan W. Howarth, Shaping </a:t>
            </a:r>
            <a:r>
              <a:rPr kumimoji="0" lang="en-US" sz="3600" b="0" i="0" u="none" strike="noStrike" kern="1200" cap="none" spc="0" normalizeH="0" baseline="0" noProof="0" dirty="0" err="1">
                <a:ln>
                  <a:noFill/>
                </a:ln>
                <a:solidFill>
                  <a:prstClr val="black"/>
                </a:solidFill>
                <a:effectLst/>
                <a:uLnTx/>
                <a:uFillTx/>
                <a:latin typeface="Candara" panose="020E0502030303020204" pitchFamily="34" charset="0"/>
                <a:ea typeface="+mj-ea"/>
                <a:cs typeface="+mj-cs"/>
              </a:rPr>
              <a:t>th</a:t>
            </a:r>
            <a:r>
              <a:rPr lang="en-US" sz="3600" dirty="0">
                <a:solidFill>
                  <a:prstClr val="black"/>
                </a:solidFill>
                <a:latin typeface="Candara" panose="020E0502030303020204" pitchFamily="34" charset="0"/>
                <a:ea typeface="+mj-ea"/>
                <a:cs typeface="+mj-cs"/>
              </a:rPr>
              <a:t>e Bar: The Future of Attorney Licensing (2023)</a:t>
            </a:r>
            <a:r>
              <a:rPr lang="en-US" dirty="0">
                <a:solidFill>
                  <a:prstClr val="black"/>
                </a:solidFill>
                <a:latin typeface="Candara" panose="020E0502030303020204" pitchFamily="34" charset="0"/>
                <a:ea typeface="+mj-ea"/>
                <a:cs typeface="+mj-cs"/>
              </a:rPr>
              <a:t>, </a:t>
            </a:r>
            <a:r>
              <a:rPr lang="en-US" dirty="0">
                <a:solidFill>
                  <a:prstClr val="black"/>
                </a:solidFill>
                <a:latin typeface="Calibri Light" panose="020F0302020204030204"/>
                <a:ea typeface="+mj-ea"/>
                <a:cs typeface="+mj-cs"/>
                <a:hlinkClick r:id="rId3"/>
              </a:rPr>
              <a:t>https://www.sup.org/books/title/?id=32230</a:t>
            </a:r>
            <a:endParaRPr lang="en-US" dirty="0">
              <a:solidFill>
                <a:prstClr val="black"/>
              </a:solidFill>
              <a:latin typeface="Calibri Light" panose="020F0302020204030204"/>
              <a:ea typeface="+mj-ea"/>
              <a:cs typeface="+mj-cs"/>
            </a:endParaRPr>
          </a:p>
          <a:p>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647833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717A-0B3A-18F2-D56A-A3AD61A4432B}"/>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CA710402-BD34-3EEB-CC1B-AE6BA8453D4B}"/>
              </a:ext>
            </a:extLst>
          </p:cNvPr>
          <p:cNvSpPr>
            <a:spLocks noGrp="1"/>
          </p:cNvSpPr>
          <p:nvPr>
            <p:ph type="body" sz="half" idx="2"/>
          </p:nvPr>
        </p:nvSpPr>
        <p:spPr/>
        <p:txBody>
          <a:bodyPr/>
          <a:lstStyle/>
          <a:p>
            <a:r>
              <a:rPr lang="en-US" sz="3600" dirty="0">
                <a:latin typeface="Candara" panose="020E0502030303020204" pitchFamily="34" charset="0"/>
              </a:rPr>
              <a:t>Bar leader fueled by research about minimum competence.</a:t>
            </a:r>
          </a:p>
        </p:txBody>
      </p:sp>
      <p:pic>
        <p:nvPicPr>
          <p:cNvPr id="3074" name="Picture 2">
            <a:extLst>
              <a:ext uri="{FF2B5EF4-FFF2-40B4-BE49-F238E27FC236}">
                <a16:creationId xmlns:a16="http://schemas.microsoft.com/office/drawing/2014/main" id="{6CECB86B-6C85-80D3-1DAD-F475DE00FAB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bwMode="auto">
          <a:xfrm>
            <a:off x="4772025" y="662767"/>
            <a:ext cx="6640162" cy="524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1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
            <a:extLst>
              <a:ext uri="{FF2B5EF4-FFF2-40B4-BE49-F238E27FC236}">
                <a16:creationId xmlns:a16="http://schemas.microsoft.com/office/drawing/2014/main" id="{1D48FC27-8F83-E17A-5F8C-812F3E57D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6"/>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6" name="Freeform: Shape 206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68" name="Freeform: Shape 206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70" name="Freeform: Shape 206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itle 2">
            <a:extLst>
              <a:ext uri="{FF2B5EF4-FFF2-40B4-BE49-F238E27FC236}">
                <a16:creationId xmlns:a16="http://schemas.microsoft.com/office/drawing/2014/main" id="{7946B852-91AF-CFD5-4CA9-F550D1EECF2A}"/>
              </a:ext>
            </a:extLst>
          </p:cNvPr>
          <p:cNvSpPr>
            <a:spLocks noGrp="1"/>
          </p:cNvSpPr>
          <p:nvPr>
            <p:ph type="title"/>
          </p:nvPr>
        </p:nvSpPr>
        <p:spPr>
          <a:xfrm>
            <a:off x="8046720" y="1045597"/>
            <a:ext cx="3633746" cy="3287864"/>
          </a:xfrm>
        </p:spPr>
        <p:txBody>
          <a:bodyPr vert="horz" lIns="91440" tIns="45720" rIns="91440" bIns="45720" rtlCol="0" anchor="b">
            <a:noAutofit/>
          </a:bodyPr>
          <a:lstStyle/>
          <a:p>
            <a:r>
              <a:rPr lang="en-US" sz="4000" dirty="0"/>
              <a:t>The pandemic shook up the world. </a:t>
            </a:r>
          </a:p>
        </p:txBody>
      </p:sp>
      <p:sp>
        <p:nvSpPr>
          <p:cNvPr id="2061" name="Content Placeholder 2060">
            <a:extLst>
              <a:ext uri="{FF2B5EF4-FFF2-40B4-BE49-F238E27FC236}">
                <a16:creationId xmlns:a16="http://schemas.microsoft.com/office/drawing/2014/main" id="{7E698F54-1CD8-8128-DA77-C5F143EA258C}"/>
              </a:ext>
            </a:extLst>
          </p:cNvPr>
          <p:cNvSpPr>
            <a:spLocks noGrp="1"/>
          </p:cNvSpPr>
          <p:nvPr>
            <p:ph idx="1"/>
          </p:nvPr>
        </p:nvSpPr>
        <p:spPr>
          <a:xfrm>
            <a:off x="8046719" y="2722729"/>
            <a:ext cx="3633747" cy="2700062"/>
          </a:xfrm>
        </p:spPr>
        <p:txBody>
          <a:bodyPr vert="horz" lIns="91440" tIns="45720" rIns="91440" bIns="45720" rtlCol="0">
            <a:normAutofit/>
          </a:bodyPr>
          <a:lstStyle/>
          <a:p>
            <a:endParaRPr lang="en-US" sz="2000" dirty="0"/>
          </a:p>
        </p:txBody>
      </p:sp>
    </p:spTree>
    <p:extLst>
      <p:ext uri="{BB962C8B-B14F-4D97-AF65-F5344CB8AC3E}">
        <p14:creationId xmlns:p14="http://schemas.microsoft.com/office/powerpoint/2010/main" val="259595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D90CB2-4EC8-E849-A1EC-08B30D330D86}"/>
              </a:ext>
            </a:extLst>
          </p:cNvPr>
          <p:cNvSpPr>
            <a:spLocks noGrp="1"/>
          </p:cNvSpPr>
          <p:nvPr>
            <p:ph type="title"/>
          </p:nvPr>
        </p:nvSpPr>
        <p:spPr>
          <a:xfrm>
            <a:off x="5214579" y="629266"/>
            <a:ext cx="6422849" cy="1676603"/>
          </a:xfrm>
        </p:spPr>
        <p:txBody>
          <a:bodyPr>
            <a:normAutofit/>
          </a:bodyPr>
          <a:lstStyle/>
          <a:p>
            <a:endParaRPr lang="en-US" dirty="0"/>
          </a:p>
        </p:txBody>
      </p:sp>
      <p:sp>
        <p:nvSpPr>
          <p:cNvPr id="3081" name="Rectangle 308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21AC2A9E-B69B-BA45-8AEB-3EB3C061B15D}"/>
              </a:ext>
            </a:extLst>
          </p:cNvPr>
          <p:cNvPicPr>
            <a:picLocks noChangeAspect="1" noChangeArrowheads="1"/>
          </p:cNvPicPr>
          <p:nvPr/>
        </p:nvPicPr>
        <p:blipFill rotWithShape="1">
          <a:blip r:embed="rId2"/>
          <a:srcRect l="3526" r="3525"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7E9D64-7265-534C-97CB-8EA711338279}"/>
              </a:ext>
            </a:extLst>
          </p:cNvPr>
          <p:cNvSpPr>
            <a:spLocks noGrp="1"/>
          </p:cNvSpPr>
          <p:nvPr>
            <p:ph idx="1"/>
          </p:nvPr>
        </p:nvSpPr>
        <p:spPr>
          <a:xfrm>
            <a:off x="5214581" y="143540"/>
            <a:ext cx="6725782" cy="6608134"/>
          </a:xfrm>
        </p:spPr>
        <p:txBody>
          <a:bodyPr>
            <a:normAutofit fontScale="92500" lnSpcReduction="10000"/>
          </a:bodyPr>
          <a:lstStyle/>
          <a:p>
            <a:pPr marL="0" marR="0" indent="0">
              <a:spcBef>
                <a:spcPts val="0"/>
              </a:spcBef>
              <a:spcAft>
                <a:spcPts val="0"/>
              </a:spcAft>
              <a:buNone/>
            </a:pPr>
            <a:endParaRPr lang="en-US" sz="1900" b="1" dirty="0">
              <a:solidFill>
                <a:srgbClr val="000000"/>
              </a:solidFill>
              <a:latin typeface="Clear Sans" panose="020B0503030202020304" pitchFamily="34" charset="0"/>
              <a:ea typeface="Times New Roman" panose="02020603050405020304" pitchFamily="18" charset="0"/>
              <a:cs typeface="Clear Sans" panose="020B0503030202020304" pitchFamily="34" charset="0"/>
            </a:endParaRPr>
          </a:p>
          <a:p>
            <a:pPr marL="0" indent="0">
              <a:buNone/>
            </a:pPr>
            <a:endParaRPr lang="en-US" sz="2000" dirty="0"/>
          </a:p>
          <a:p>
            <a:pPr marL="0" indent="0">
              <a:buNone/>
            </a:pPr>
            <a:endParaRPr lang="en-US" sz="2000" dirty="0"/>
          </a:p>
          <a:p>
            <a:pPr marL="0" indent="0">
              <a:buNone/>
            </a:pPr>
            <a:endParaRPr lang="en-US" sz="2000" dirty="0"/>
          </a:p>
          <a:p>
            <a:pPr marL="0" indent="0" algn="ctr">
              <a:buNone/>
            </a:pPr>
            <a:endParaRPr lang="en-US" sz="6000" b="1" kern="1200" cap="small"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endParaRPr>
          </a:p>
          <a:p>
            <a:pPr marL="0" indent="0" algn="ctr">
              <a:buNone/>
            </a:pPr>
            <a:r>
              <a:rPr lang="en-US" sz="6000" b="1" kern="1200" cap="small" dirty="0">
                <a:solidFill>
                  <a:srgbClr val="000000"/>
                </a:solidFill>
                <a:effectLst/>
                <a:latin typeface="Candara" panose="020E0502030303020204" pitchFamily="34" charset="0"/>
                <a:ea typeface="Times New Roman" panose="02020603050405020304" pitchFamily="18" charset="0"/>
                <a:cs typeface="Clear Sans" panose="020B0503030202020304" pitchFamily="34" charset="0"/>
              </a:rPr>
              <a:t>Thank You!</a:t>
            </a:r>
          </a:p>
          <a:p>
            <a:pPr marL="0" indent="0">
              <a:buNone/>
            </a:pPr>
            <a:endParaRPr lang="en-US" sz="2000" b="1" cap="small" dirty="0">
              <a:solidFill>
                <a:srgbClr val="000000"/>
              </a:solidFill>
              <a:latin typeface="Clear Sans" panose="020B0503030202020304" pitchFamily="34" charset="0"/>
              <a:ea typeface="Times New Roman" panose="02020603050405020304" pitchFamily="18" charset="0"/>
              <a:cs typeface="Clear Sans" panose="020B0503030202020304" pitchFamily="34" charset="0"/>
            </a:endParaRPr>
          </a:p>
          <a:p>
            <a:pPr marL="0" indent="0">
              <a:buNone/>
            </a:pPr>
            <a:endParaRPr lang="en-US" sz="2000" b="1" kern="1200" cap="small"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endParaRPr>
          </a:p>
          <a:p>
            <a:pPr marL="0" indent="0">
              <a:buNone/>
            </a:pPr>
            <a:endParaRPr lang="en-US" sz="2000" b="1" cap="small" dirty="0">
              <a:solidFill>
                <a:srgbClr val="000000"/>
              </a:solidFill>
              <a:latin typeface="Clear Sans" panose="020B0503030202020304" pitchFamily="34" charset="0"/>
              <a:ea typeface="Times New Roman" panose="02020603050405020304" pitchFamily="18" charset="0"/>
              <a:cs typeface="Clear Sans" panose="020B0503030202020304" pitchFamily="34" charset="0"/>
            </a:endParaRPr>
          </a:p>
          <a:p>
            <a:pPr marL="0" indent="0">
              <a:buNone/>
            </a:pPr>
            <a:endParaRPr lang="en-US" sz="2000" b="1" kern="1200" cap="small" dirty="0">
              <a:solidFill>
                <a:srgbClr val="000000"/>
              </a:solidFill>
              <a:effectLst/>
              <a:latin typeface="Clear Sans" panose="020B0503030202020304" pitchFamily="34" charset="0"/>
              <a:ea typeface="Times New Roman" panose="02020603050405020304" pitchFamily="18" charset="0"/>
              <a:cs typeface="Clear Sans" panose="020B0503030202020304" pitchFamily="34" charset="0"/>
            </a:endParaRPr>
          </a:p>
          <a:p>
            <a:pPr marL="0" indent="0">
              <a:buNone/>
            </a:pPr>
            <a:endParaRPr lang="en-US" sz="2000" b="1" cap="small" dirty="0">
              <a:solidFill>
                <a:srgbClr val="000000"/>
              </a:solidFill>
              <a:latin typeface="Clear Sans" panose="020B0503030202020304" pitchFamily="34" charset="0"/>
              <a:ea typeface="Times New Roman" panose="02020603050405020304" pitchFamily="18" charset="0"/>
              <a:cs typeface="Clear Sans" panose="020B0503030202020304" pitchFamily="34" charset="0"/>
            </a:endParaRPr>
          </a:p>
          <a:p>
            <a:pPr marL="0" indent="0">
              <a:buNone/>
            </a:pPr>
            <a:r>
              <a:rPr lang="en-US" sz="2400" b="1" kern="1200" cap="small" dirty="0">
                <a:solidFill>
                  <a:srgbClr val="000000"/>
                </a:solidFill>
                <a:effectLst/>
                <a:latin typeface="Candara" panose="020E0502030303020204" pitchFamily="34" charset="0"/>
                <a:ea typeface="Times New Roman" panose="02020603050405020304" pitchFamily="18" charset="0"/>
                <a:cs typeface="Clear Sans" panose="020B0503030202020304" pitchFamily="34" charset="0"/>
              </a:rPr>
              <a:t>Joan W. Howarth, Shaping the Bar: The Future of Attorney Licensing </a:t>
            </a:r>
            <a:r>
              <a:rPr lang="en-US" sz="2400" b="1" kern="1200" dirty="0">
                <a:solidFill>
                  <a:srgbClr val="000000"/>
                </a:solidFill>
                <a:effectLst/>
                <a:latin typeface="Candara" panose="020E0502030303020204" pitchFamily="34" charset="0"/>
                <a:ea typeface="Times New Roman" panose="02020603050405020304" pitchFamily="18" charset="0"/>
                <a:cs typeface="Clear Sans" panose="020B0503030202020304" pitchFamily="34" charset="0"/>
              </a:rPr>
              <a:t>(Stanford University Press 2023)</a:t>
            </a:r>
          </a:p>
          <a:p>
            <a:pPr marL="0" indent="0">
              <a:buNone/>
            </a:pPr>
            <a:endParaRPr lang="en-US" sz="2400" b="1" dirty="0">
              <a:solidFill>
                <a:srgbClr val="000000"/>
              </a:solidFill>
              <a:latin typeface="Candara" panose="020E0502030303020204" pitchFamily="34" charset="0"/>
              <a:ea typeface="Times New Roman" panose="02020603050405020304" pitchFamily="18" charset="0"/>
              <a:cs typeface="Clear Sans" panose="020B0503030202020304" pitchFamily="34" charset="0"/>
            </a:endParaRPr>
          </a:p>
          <a:p>
            <a:pPr marL="0" indent="0">
              <a:buNone/>
            </a:pPr>
            <a:r>
              <a:rPr lang="en-US" sz="2400" b="1" dirty="0">
                <a:solidFill>
                  <a:srgbClr val="000000"/>
                </a:solidFill>
                <a:latin typeface="Candara" panose="020E0502030303020204" pitchFamily="34" charset="0"/>
                <a:ea typeface="Times New Roman" panose="02020603050405020304" pitchFamily="18" charset="0"/>
                <a:cs typeface="Clear Sans" panose="020B0503030202020304" pitchFamily="34" charset="0"/>
              </a:rPr>
              <a:t>joan.howarth@unlv.edu</a:t>
            </a:r>
            <a:endParaRPr lang="en-US" sz="2400" b="1" kern="1200" dirty="0">
              <a:solidFill>
                <a:srgbClr val="000000"/>
              </a:solidFill>
              <a:effectLst/>
              <a:latin typeface="Candara" panose="020E0502030303020204" pitchFamily="34" charset="0"/>
              <a:ea typeface="Times New Roman" panose="02020603050405020304" pitchFamily="18" charset="0"/>
              <a:cs typeface="Clear Sans" panose="020B0503030202020304" pitchFamily="34" charset="0"/>
            </a:endParaRPr>
          </a:p>
          <a:p>
            <a:pPr marL="0" indent="0">
              <a:buNone/>
            </a:pPr>
            <a:endParaRPr lang="en-US" sz="2000" dirty="0"/>
          </a:p>
        </p:txBody>
      </p:sp>
    </p:spTree>
    <p:extLst>
      <p:ext uri="{BB962C8B-B14F-4D97-AF65-F5344CB8AC3E}">
        <p14:creationId xmlns:p14="http://schemas.microsoft.com/office/powerpoint/2010/main" val="389186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FE7C-0B16-0D4A-AE09-696B2E8D7EE5}"/>
              </a:ext>
            </a:extLst>
          </p:cNvPr>
          <p:cNvSpPr>
            <a:spLocks noGrp="1"/>
          </p:cNvSpPr>
          <p:nvPr>
            <p:ph type="ctrTitle"/>
          </p:nvPr>
        </p:nvSpPr>
        <p:spPr/>
        <p:txBody>
          <a:bodyPr>
            <a:normAutofit/>
          </a:bodyPr>
          <a:lstStyle/>
          <a:p>
            <a:r>
              <a:rPr lang="en-US" sz="6600" dirty="0">
                <a:latin typeface="Candara" panose="020E0502030303020204" pitchFamily="34" charset="0"/>
              </a:rPr>
              <a:t>How do we license in a pandemic?</a:t>
            </a:r>
          </a:p>
        </p:txBody>
      </p:sp>
      <p:sp>
        <p:nvSpPr>
          <p:cNvPr id="3" name="Subtitle 2">
            <a:extLst>
              <a:ext uri="{FF2B5EF4-FFF2-40B4-BE49-F238E27FC236}">
                <a16:creationId xmlns:a16="http://schemas.microsoft.com/office/drawing/2014/main" id="{F965C17C-ED18-D4A6-C1C0-E9478EAF1F4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1958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
            <a:extLst>
              <a:ext uri="{FF2B5EF4-FFF2-40B4-BE49-F238E27FC236}">
                <a16:creationId xmlns:a16="http://schemas.microsoft.com/office/drawing/2014/main" id="{CFA2EB44-1E8D-67F1-97E9-88AA151E978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5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FE7C-0B16-0D4A-AE09-696B2E8D7EE5}"/>
              </a:ext>
            </a:extLst>
          </p:cNvPr>
          <p:cNvSpPr>
            <a:spLocks noGrp="1"/>
          </p:cNvSpPr>
          <p:nvPr>
            <p:ph type="ctrTitle"/>
          </p:nvPr>
        </p:nvSpPr>
        <p:spPr/>
        <p:txBody>
          <a:bodyPr/>
          <a:lstStyle/>
          <a:p>
            <a:r>
              <a:rPr lang="en-US" dirty="0"/>
              <a:t>How should we license?</a:t>
            </a:r>
          </a:p>
        </p:txBody>
      </p:sp>
      <p:sp>
        <p:nvSpPr>
          <p:cNvPr id="3" name="Subtitle 2">
            <a:extLst>
              <a:ext uri="{FF2B5EF4-FFF2-40B4-BE49-F238E27FC236}">
                <a16:creationId xmlns:a16="http://schemas.microsoft.com/office/drawing/2014/main" id="{F965C17C-ED18-D4A6-C1C0-E9478EAF1F4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2282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FE7C-0B16-0D4A-AE09-696B2E8D7EE5}"/>
              </a:ext>
            </a:extLst>
          </p:cNvPr>
          <p:cNvSpPr>
            <a:spLocks noGrp="1"/>
          </p:cNvSpPr>
          <p:nvPr>
            <p:ph type="ctrTitle"/>
          </p:nvPr>
        </p:nvSpPr>
        <p:spPr>
          <a:xfrm>
            <a:off x="1524000" y="1122363"/>
            <a:ext cx="9144000" cy="920193"/>
          </a:xfrm>
        </p:spPr>
        <p:txBody>
          <a:bodyPr/>
          <a:lstStyle/>
          <a:p>
            <a:r>
              <a:rPr lang="en-US" b="1" dirty="0"/>
              <a:t>2020</a:t>
            </a:r>
          </a:p>
        </p:txBody>
      </p:sp>
      <p:sp>
        <p:nvSpPr>
          <p:cNvPr id="3" name="Subtitle 2">
            <a:extLst>
              <a:ext uri="{FF2B5EF4-FFF2-40B4-BE49-F238E27FC236}">
                <a16:creationId xmlns:a16="http://schemas.microsoft.com/office/drawing/2014/main" id="{F965C17C-ED18-D4A6-C1C0-E9478EAF1F40}"/>
              </a:ext>
            </a:extLst>
          </p:cNvPr>
          <p:cNvSpPr>
            <a:spLocks noGrp="1"/>
          </p:cNvSpPr>
          <p:nvPr>
            <p:ph type="subTitle" idx="1"/>
          </p:nvPr>
        </p:nvSpPr>
        <p:spPr>
          <a:xfrm>
            <a:off x="1524000" y="2410691"/>
            <a:ext cx="9144000" cy="2847109"/>
          </a:xfrm>
        </p:spPr>
        <p:txBody>
          <a:bodyPr>
            <a:noAutofit/>
          </a:bodyPr>
          <a:lstStyle/>
          <a:p>
            <a:pPr marL="857250" indent="-857250">
              <a:buFont typeface="Arial" panose="020B0604020202020204" pitchFamily="34" charset="0"/>
              <a:buChar char="•"/>
            </a:pPr>
            <a:r>
              <a:rPr lang="en-US" sz="6000" dirty="0"/>
              <a:t>pandemic shook us up</a:t>
            </a:r>
          </a:p>
          <a:p>
            <a:pPr marL="857250" indent="-857250">
              <a:buFont typeface="Arial" panose="020B0604020202020204" pitchFamily="34" charset="0"/>
              <a:buChar char="•"/>
            </a:pPr>
            <a:r>
              <a:rPr lang="en-US" sz="6000" dirty="0"/>
              <a:t>research gave us a new solid foundation</a:t>
            </a:r>
          </a:p>
        </p:txBody>
      </p:sp>
    </p:spTree>
    <p:extLst>
      <p:ext uri="{BB962C8B-B14F-4D97-AF65-F5344CB8AC3E}">
        <p14:creationId xmlns:p14="http://schemas.microsoft.com/office/powerpoint/2010/main" val="132455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C23FA-C853-B116-D04B-A5E7A9C4CDEB}"/>
              </a:ext>
            </a:extLst>
          </p:cNvPr>
          <p:cNvSpPr txBox="1"/>
          <p:nvPr/>
        </p:nvSpPr>
        <p:spPr>
          <a:xfrm>
            <a:off x="755374" y="417444"/>
            <a:ext cx="11057283"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Shaping the Bar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Table of Contents</a:t>
            </a:r>
            <a:endParaRPr kumimoji="0" lang="en-US" sz="18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Part II: Slouching Towards Minimum Competence</a:t>
            </a:r>
            <a:endParaRPr kumimoji="0" lang="en-US" sz="44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 </a:t>
            </a:r>
            <a:endParaRPr kumimoji="0" lang="en-US" sz="40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6	Decades Lost Without Research</a:t>
            </a:r>
            <a:endParaRPr kumimoji="0" lang="en-US" sz="44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7	Doubling Down on the Errors of Legal 	Education</a:t>
            </a:r>
            <a:endParaRPr kumimoji="0" lang="en-US" sz="44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unga" panose="020B0502040204020203" pitchFamily="34" charset="0"/>
                <a:ea typeface="Times New Roman" panose="02020603050405020304" pitchFamily="18" charset="0"/>
                <a:cs typeface="Tunga" panose="020B0502040204020203" pitchFamily="34" charset="0"/>
              </a:rPr>
              <a:t>8	Finally, Research on Minimum Competence</a:t>
            </a:r>
            <a:endParaRPr kumimoji="0" lang="en-US" sz="4400" b="0" i="0" u="none" strike="noStrike" kern="1200" cap="none" spc="0" normalizeH="0" baseline="0" noProof="0" dirty="0">
              <a:ln>
                <a:noFill/>
              </a:ln>
              <a:solidFill>
                <a:prstClr val="black"/>
              </a:solidFill>
              <a:effectLst/>
              <a:uLnTx/>
              <a:uFillTx/>
              <a:latin typeface="Tunga" panose="020B0502040204020203" pitchFamily="34" charset="0"/>
              <a:ea typeface="Times New Roman" panose="02020603050405020304" pitchFamily="18" charset="0"/>
              <a:cs typeface="Tunga" panose="020B0502040204020203" pitchFamily="34" charset="0"/>
            </a:endParaRPr>
          </a:p>
        </p:txBody>
      </p:sp>
      <p:pic>
        <p:nvPicPr>
          <p:cNvPr id="2" name="Content Placeholder 5">
            <a:extLst>
              <a:ext uri="{FF2B5EF4-FFF2-40B4-BE49-F238E27FC236}">
                <a16:creationId xmlns:a16="http://schemas.microsoft.com/office/drawing/2014/main" id="{2192BFB9-9C88-96C7-FB0E-9BDC33AF424C}"/>
              </a:ext>
            </a:extLst>
          </p:cNvPr>
          <p:cNvPicPr>
            <a:picLocks noChangeAspect="1"/>
          </p:cNvPicPr>
          <p:nvPr/>
        </p:nvPicPr>
        <p:blipFill rotWithShape="1">
          <a:blip r:embed="rId2"/>
          <a:srcRect l="2694" r="1716" b="-1"/>
          <a:stretch/>
        </p:blipFill>
        <p:spPr>
          <a:xfrm>
            <a:off x="10664688" y="4547151"/>
            <a:ext cx="1294380" cy="2057399"/>
          </a:xfrm>
          <a:prstGeom prst="rect">
            <a:avLst/>
          </a:prstGeom>
        </p:spPr>
      </p:pic>
    </p:spTree>
    <p:extLst>
      <p:ext uri="{BB962C8B-B14F-4D97-AF65-F5344CB8AC3E}">
        <p14:creationId xmlns:p14="http://schemas.microsoft.com/office/powerpoint/2010/main" val="291940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81D936-5D12-4C5D-855C-BEFA0EAC0518}"/>
              </a:ext>
            </a:extLst>
          </p:cNvPr>
          <p:cNvSpPr>
            <a:spLocks noGrp="1"/>
          </p:cNvSpPr>
          <p:nvPr>
            <p:ph type="title"/>
          </p:nvPr>
        </p:nvSpPr>
        <p:spPr>
          <a:xfrm>
            <a:off x="643467" y="321734"/>
            <a:ext cx="10905066" cy="1135737"/>
          </a:xfrm>
        </p:spPr>
        <p:txBody>
          <a:bodyPr>
            <a:normAutofit/>
          </a:bodyPr>
          <a:lstStyle/>
          <a:p>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b="1" dirty="0">
                <a:effectLst/>
                <a:latin typeface="+mn-lt"/>
                <a:ea typeface="Calibri" panose="020F0502020204030204" pitchFamily="34" charset="0"/>
                <a:cs typeface="Times New Roman" panose="02020603050405020304" pitchFamily="18" charset="0"/>
              </a:rPr>
              <a:t>California State Bar </a:t>
            </a:r>
            <a:r>
              <a:rPr lang="en-US" sz="2500" b="1" dirty="0">
                <a:latin typeface="+mn-lt"/>
                <a:ea typeface="Calibri" panose="020F0502020204030204" pitchFamily="34" charset="0"/>
                <a:cs typeface="Times New Roman" panose="02020603050405020304" pitchFamily="18" charset="0"/>
              </a:rPr>
              <a:t>Commission to </a:t>
            </a:r>
            <a:br>
              <a:rPr lang="en-US" sz="2500" b="1" dirty="0">
                <a:latin typeface="+mn-lt"/>
                <a:ea typeface="Calibri" panose="020F0502020204030204" pitchFamily="34" charset="0"/>
                <a:cs typeface="Times New Roman" panose="02020603050405020304" pitchFamily="18" charset="0"/>
              </a:rPr>
            </a:br>
            <a:r>
              <a:rPr lang="en-US" sz="2500" b="1" dirty="0">
                <a:latin typeface="+mn-lt"/>
                <a:ea typeface="Calibri" panose="020F0502020204030204" pitchFamily="34" charset="0"/>
                <a:cs typeface="Times New Roman" panose="02020603050405020304" pitchFamily="18" charset="0"/>
              </a:rPr>
              <a:t>Study the Bar Examination Process (1975)</a:t>
            </a:r>
            <a:endParaRPr lang="en-US" sz="2500" b="1" dirty="0">
              <a:latin typeface="+mn-lt"/>
            </a:endParaRPr>
          </a:p>
        </p:txBody>
      </p:sp>
      <p:sp>
        <p:nvSpPr>
          <p:cNvPr id="3" name="Content Placeholder 2">
            <a:extLst>
              <a:ext uri="{FF2B5EF4-FFF2-40B4-BE49-F238E27FC236}">
                <a16:creationId xmlns:a16="http://schemas.microsoft.com/office/drawing/2014/main" id="{F99AC57F-044E-4F7B-9207-663185265175}"/>
              </a:ext>
            </a:extLst>
          </p:cNvPr>
          <p:cNvSpPr>
            <a:spLocks noGrp="1"/>
          </p:cNvSpPr>
          <p:nvPr>
            <p:ph idx="1"/>
          </p:nvPr>
        </p:nvSpPr>
        <p:spPr>
          <a:xfrm>
            <a:off x="643467" y="1779205"/>
            <a:ext cx="11412095" cy="4009298"/>
          </a:xfrm>
        </p:spPr>
        <p:txBody>
          <a:bodyPr>
            <a:normAutofit fontScale="92500" lnSpcReduction="10000"/>
          </a:bodyPr>
          <a:lstStyle/>
          <a:p>
            <a:pPr marL="0" marR="0" indent="0">
              <a:spcBef>
                <a:spcPts val="0"/>
              </a:spcBef>
              <a:spcAft>
                <a:spcPts val="0"/>
              </a:spcAft>
              <a:buNone/>
            </a:pPr>
            <a:r>
              <a:rPr lang="en-US" sz="3200" dirty="0">
                <a:ea typeface="Calibri" panose="020F0502020204030204" pitchFamily="34" charset="0"/>
                <a:cs typeface="Times New Roman" panose="02020603050405020304" pitchFamily="18" charset="0"/>
              </a:rPr>
              <a:t>Commission Member Robinson explained why the </a:t>
            </a:r>
            <a:r>
              <a:rPr lang="en-US" sz="3200" dirty="0">
                <a:effectLst/>
                <a:ea typeface="Calibri" panose="020F0502020204030204" pitchFamily="34" charset="0"/>
                <a:cs typeface="Calibri" panose="020F0502020204030204" pitchFamily="34" charset="0"/>
              </a:rPr>
              <a:t>Commission “did not attempt to determine whether the bar [exam] is job related.” </a:t>
            </a:r>
          </a:p>
          <a:p>
            <a:pPr marL="0" marR="0" indent="0">
              <a:spcBef>
                <a:spcPts val="0"/>
              </a:spcBef>
              <a:spcAft>
                <a:spcPts val="0"/>
              </a:spcAft>
              <a:buNone/>
            </a:pPr>
            <a:endParaRPr lang="en-US" sz="2000" dirty="0">
              <a:effectLst/>
              <a:ea typeface="Calibri" panose="020F0502020204030204" pitchFamily="34" charset="0"/>
              <a:cs typeface="Calibri" panose="020F0502020204030204" pitchFamily="34" charset="0"/>
            </a:endParaRPr>
          </a:p>
          <a:p>
            <a:pPr marL="457200" lvl="1" indent="0">
              <a:spcBef>
                <a:spcPts val="0"/>
              </a:spcBef>
              <a:buNone/>
            </a:pPr>
            <a:r>
              <a:rPr lang="en-US" sz="2000" dirty="0">
                <a:effectLst/>
                <a:ea typeface="Calibri" panose="020F0502020204030204" pitchFamily="34" charset="0"/>
                <a:cs typeface="Calibri" panose="020F0502020204030204" pitchFamily="34" charset="0"/>
              </a:rPr>
              <a:t>		</a:t>
            </a:r>
            <a:r>
              <a:rPr lang="en-US" sz="3600" b="1" dirty="0">
                <a:effectLst/>
                <a:ea typeface="Calibri" panose="020F0502020204030204" pitchFamily="34" charset="0"/>
                <a:cs typeface="Calibri" panose="020F0502020204030204" pitchFamily="34" charset="0"/>
              </a:rPr>
              <a:t>“We just didn't know how to do it.”  </a:t>
            </a:r>
            <a:endParaRPr lang="en-US" sz="3600" b="1" dirty="0">
              <a:ea typeface="Calibri" panose="020F0502020204030204" pitchFamily="34" charset="0"/>
              <a:cs typeface="Calibri" panose="020F0502020204030204" pitchFamily="34" charset="0"/>
            </a:endParaRPr>
          </a:p>
          <a:p>
            <a:pPr marL="0" indent="0">
              <a:spcBef>
                <a:spcPts val="0"/>
              </a:spcBef>
              <a:buNone/>
            </a:pPr>
            <a:r>
              <a:rPr lang="en-US" sz="3600" dirty="0">
                <a:effectLst/>
                <a:ea typeface="Calibri" panose="020F0502020204030204" pitchFamily="34" charset="0"/>
                <a:cs typeface="Calibri" panose="020F0502020204030204" pitchFamily="34" charset="0"/>
              </a:rPr>
              <a:t>He added, </a:t>
            </a:r>
          </a:p>
          <a:p>
            <a:pPr marL="457200" lvl="1" indent="0">
              <a:spcBef>
                <a:spcPts val="0"/>
              </a:spcBef>
              <a:buNone/>
            </a:pPr>
            <a:endParaRPr lang="en-US" sz="3600" dirty="0">
              <a:ea typeface="Calibri" panose="020F0502020204030204" pitchFamily="34" charset="0"/>
              <a:cs typeface="Calibri" panose="020F0502020204030204" pitchFamily="34" charset="0"/>
            </a:endParaRPr>
          </a:p>
          <a:p>
            <a:pPr marL="457200" lvl="1" indent="0">
              <a:spcBef>
                <a:spcPts val="0"/>
              </a:spcBef>
              <a:buNone/>
            </a:pPr>
            <a:r>
              <a:rPr lang="en-US" sz="3600" b="1" dirty="0">
                <a:effectLst/>
                <a:ea typeface="Calibri" panose="020F0502020204030204" pitchFamily="34" charset="0"/>
                <a:cs typeface="Times New Roman" panose="02020603050405020304" pitchFamily="18" charset="0"/>
              </a:rPr>
              <a:t>“Hopefully one of these days somebody will come up with the answer to that.”</a:t>
            </a:r>
          </a:p>
          <a:p>
            <a:pPr marL="0" indent="0">
              <a:buNone/>
            </a:pPr>
            <a:endParaRPr lang="en-US" sz="3600" dirty="0">
              <a:ea typeface="Calibri" panose="020F0502020204030204" pitchFamily="34" charset="0"/>
              <a:cs typeface="Times New Roman" panose="02020603050405020304" pitchFamily="18" charset="0"/>
            </a:endParaRPr>
          </a:p>
          <a:p>
            <a:pPr marL="0" indent="0">
              <a:buNone/>
            </a:pPr>
            <a:r>
              <a:rPr lang="en-US" sz="2000" dirty="0">
                <a:ea typeface="Calibri" panose="020F0502020204030204" pitchFamily="34" charset="0"/>
                <a:cs typeface="Times New Roman" panose="02020603050405020304" pitchFamily="18" charset="0"/>
              </a:rPr>
              <a:t>(David K. Robinson (L.A. Bar Assn.), remarks at UCLA </a:t>
            </a:r>
            <a:r>
              <a:rPr lang="en-US" sz="2000" cap="small" dirty="0">
                <a:ea typeface="Calibri" panose="020F0502020204030204" pitchFamily="34" charset="0"/>
                <a:cs typeface="Times New Roman" panose="02020603050405020304" pitchFamily="18" charset="0"/>
              </a:rPr>
              <a:t>Black Law Journal </a:t>
            </a:r>
            <a:r>
              <a:rPr lang="en-US" sz="2000" dirty="0">
                <a:ea typeface="Calibri" panose="020F0502020204030204" pitchFamily="34" charset="0"/>
                <a:cs typeface="Times New Roman" panose="02020603050405020304" pitchFamily="18" charset="0"/>
              </a:rPr>
              <a:t>Symposium 1976). </a:t>
            </a: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848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5453</TotalTime>
  <Words>1453</Words>
  <Application>Microsoft Office PowerPoint</Application>
  <PresentationFormat>Widescreen</PresentationFormat>
  <Paragraphs>196</Paragraphs>
  <Slides>30</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Meiryo</vt:lpstr>
      <vt:lpstr>Arial</vt:lpstr>
      <vt:lpstr>Calibri</vt:lpstr>
      <vt:lpstr>Calibri Light</vt:lpstr>
      <vt:lpstr>Candara</vt:lpstr>
      <vt:lpstr>Clear Sans</vt:lpstr>
      <vt:lpstr>Garamond</vt:lpstr>
      <vt:lpstr>Times New Roman</vt:lpstr>
      <vt:lpstr>Tunga</vt:lpstr>
      <vt:lpstr>Office Theme</vt:lpstr>
      <vt:lpstr>1_Office Theme</vt:lpstr>
      <vt:lpstr>3_Office Theme</vt:lpstr>
      <vt:lpstr>Evidence-Based Licensing   Mar. 31, 2023 Joan W. Howarth </vt:lpstr>
      <vt:lpstr>PowerPoint Presentation</vt:lpstr>
      <vt:lpstr>The pandemic shook up the world. </vt:lpstr>
      <vt:lpstr>How do we license in a pandemic?</vt:lpstr>
      <vt:lpstr>PowerPoint Presentation</vt:lpstr>
      <vt:lpstr>How should we license?</vt:lpstr>
      <vt:lpstr>2020</vt:lpstr>
      <vt:lpstr>PowerPoint Presentation</vt:lpstr>
      <vt:lpstr> California State Bar Commission to  Study the Bar Examination Process (1975)</vt:lpstr>
      <vt:lpstr>PowerPoint Presentation</vt:lpstr>
      <vt:lpstr>Merritt &amp; Cornett, Building a Better Bar (2020)</vt:lpstr>
      <vt:lpstr>PowerPoint Presentation</vt:lpstr>
      <vt:lpstr>CLIENT RESPONSIBILITY from DAY ONE</vt:lpstr>
      <vt:lpstr>PowerPoint Presentation</vt:lpstr>
      <vt:lpstr>PowerPoint Presentation</vt:lpstr>
      <vt:lpstr> New Lawyers Rely Upon Threshold Concepts</vt:lpstr>
      <vt:lpstr>Threshold Concepts v. Detailed Rules</vt:lpstr>
      <vt:lpstr>PowerPoint Presentation</vt:lpstr>
      <vt:lpstr>PowerPoint Presentation</vt:lpstr>
      <vt:lpstr>Care and Preparation Matter More Than Speed</vt:lpstr>
      <vt:lpstr>Skills Matter More Than Doctrine</vt:lpstr>
      <vt:lpstr>PowerPoint Presentation</vt:lpstr>
      <vt:lpstr>PowerPoint Presentation</vt:lpstr>
      <vt:lpstr>PowerPoint Presentation</vt:lpstr>
      <vt:lpstr>Building a Better Bar   2 more studies </vt:lpstr>
      <vt:lpstr>PowerPoint Presentation</vt:lpstr>
      <vt:lpstr> a recent study conducted on the efficacy of bar exams </vt:lpstr>
      <vt:lpstr>Recommended reading: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Howarth</dc:creator>
  <cp:lastModifiedBy>Joan Howarth</cp:lastModifiedBy>
  <cp:revision>3</cp:revision>
  <dcterms:created xsi:type="dcterms:W3CDTF">2023-02-23T21:51:49Z</dcterms:created>
  <dcterms:modified xsi:type="dcterms:W3CDTF">2023-03-31T13:47:15Z</dcterms:modified>
</cp:coreProperties>
</file>