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4"/>
  </p:sldMasterIdLst>
  <p:sldIdLst>
    <p:sldId id="271" r:id="rId5"/>
    <p:sldId id="273" r:id="rId6"/>
    <p:sldId id="274" r:id="rId7"/>
    <p:sldId id="261" r:id="rId8"/>
    <p:sldId id="262" r:id="rId9"/>
    <p:sldId id="260" r:id="rId10"/>
    <p:sldId id="275" r:id="rId11"/>
    <p:sldId id="264" r:id="rId12"/>
    <p:sldId id="265" r:id="rId13"/>
    <p:sldId id="276" r:id="rId14"/>
    <p:sldId id="266" r:id="rId15"/>
    <p:sldId id="267" r:id="rId16"/>
    <p:sldId id="272" r:id="rId17"/>
    <p:sldId id="268" r:id="rId18"/>
  </p:sldIdLst>
  <p:sldSz cx="12192000" cy="6858000"/>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12937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297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11757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89671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422423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54729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259801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20691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58116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329888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55CA0-1658-456D-B658-782CBFA388A3}" type="datetimeFigureOut">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F802D6-290F-46F0-99D2-4FB29746CE73}" type="slidenum">
              <a:rPr lang="en-US" smtClean="0"/>
              <a:t>‹#›</a:t>
            </a:fld>
            <a:endParaRPr lang="en-US" dirty="0"/>
          </a:p>
        </p:txBody>
      </p:sp>
    </p:spTree>
    <p:extLst>
      <p:ext uri="{BB962C8B-B14F-4D97-AF65-F5344CB8AC3E}">
        <p14:creationId xmlns:p14="http://schemas.microsoft.com/office/powerpoint/2010/main" val="202287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55CA0-1658-456D-B658-782CBFA388A3}" type="datetimeFigureOut">
              <a:rPr lang="en-US" smtClean="0"/>
              <a:t>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802D6-290F-46F0-99D2-4FB29746CE73}" type="slidenum">
              <a:rPr lang="en-US" smtClean="0"/>
              <a:t>‹#›</a:t>
            </a:fld>
            <a:endParaRPr lang="en-US" dirty="0"/>
          </a:p>
        </p:txBody>
      </p:sp>
    </p:spTree>
    <p:extLst>
      <p:ext uri="{BB962C8B-B14F-4D97-AF65-F5344CB8AC3E}">
        <p14:creationId xmlns:p14="http://schemas.microsoft.com/office/powerpoint/2010/main" val="347024802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5.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19.jpg"/><Relationship Id="rId9"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92684"/>
          </a:xfrm>
        </p:spPr>
        <p:txBody>
          <a:bodyPr/>
          <a:lstStyle/>
          <a:p>
            <a:r>
              <a:rPr lang="en-US" dirty="0"/>
              <a:t>EFFECTIVE USE OF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979" y="1924216"/>
            <a:ext cx="7291346" cy="4142630"/>
          </a:xfrm>
          <a:prstGeom prst="rect">
            <a:avLst/>
          </a:prstGeom>
        </p:spPr>
      </p:pic>
    </p:spTree>
    <p:custDataLst>
      <p:tags r:id="rId1"/>
    </p:custDataLst>
    <p:extLst>
      <p:ext uri="{BB962C8B-B14F-4D97-AF65-F5344CB8AC3E}">
        <p14:creationId xmlns:p14="http://schemas.microsoft.com/office/powerpoint/2010/main" val="221224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HOW TO EFFECTIVELY USE SOCIAL MEDIA POSTS</a:t>
            </a:r>
            <a:endParaRPr lang="en-US" sz="4100" dirty="0"/>
          </a:p>
        </p:txBody>
      </p:sp>
      <p:sp>
        <p:nvSpPr>
          <p:cNvPr id="3" name="Content Placeholder 2"/>
          <p:cNvSpPr>
            <a:spLocks noGrp="1"/>
          </p:cNvSpPr>
          <p:nvPr>
            <p:ph idx="1"/>
          </p:nvPr>
        </p:nvSpPr>
        <p:spPr>
          <a:xfrm>
            <a:off x="4965431" y="2438400"/>
            <a:ext cx="6586489" cy="4143375"/>
          </a:xfrm>
        </p:spPr>
        <p:txBody>
          <a:bodyPr>
            <a:normAutofit fontScale="92500" lnSpcReduction="10000"/>
          </a:bodyPr>
          <a:lstStyle/>
          <a:p>
            <a:r>
              <a:rPr lang="en-US" sz="1800" dirty="0"/>
              <a:t>Use it </a:t>
            </a:r>
          </a:p>
          <a:p>
            <a:r>
              <a:rPr lang="en-US" sz="1800" dirty="0"/>
              <a:t>Use it often – be consistent</a:t>
            </a:r>
          </a:p>
          <a:p>
            <a:r>
              <a:rPr lang="en-US" sz="1800" dirty="0"/>
              <a:t>Know how to use the various platforms SBN is using (they are different) – IG does not allow imbedded hyperlinks in the description, Facebook and LinkedIn do. </a:t>
            </a:r>
          </a:p>
          <a:p>
            <a:r>
              <a:rPr lang="en-US" sz="1800" dirty="0"/>
              <a:t>Have an audience.  SBN has very few followers – build friendships and followers.  Friend members and ask members to tag SBN and to pass on SBN posts, use hashtags and ask members to tag SBN</a:t>
            </a:r>
          </a:p>
          <a:p>
            <a:r>
              <a:rPr lang="en-US" sz="1800" dirty="0"/>
              <a:t>Interesting content – not just memes, but videos, photos of events.  Use images, graphics and videos to tell a story where possible. Visual content is more engaging, and can often tell the story quicker and more succinctly than words alone. </a:t>
            </a:r>
          </a:p>
          <a:p>
            <a:r>
              <a:rPr lang="en-US" sz="1800" dirty="0"/>
              <a:t>In fact, an image or video can often stand alone in social media posts while still conveying the full message to your audience. Especially when it comes to Annual Meeting.  On your site visits take videos and photos of the prospective area(s) where the conference will be held.  </a:t>
            </a:r>
          </a:p>
          <a:p>
            <a:pPr marL="0" lvl="0" indent="0">
              <a:buNone/>
            </a:pPr>
            <a:endParaRPr lang="en-US" sz="1400" dirty="0"/>
          </a:p>
        </p:txBody>
      </p:sp>
      <p:pic>
        <p:nvPicPr>
          <p:cNvPr id="7" name="Picture 6" descr="Person using cellphone to take photo of soup in bowls with culinary garnishes">
            <a:extLst>
              <a:ext uri="{FF2B5EF4-FFF2-40B4-BE49-F238E27FC236}">
                <a16:creationId xmlns:a16="http://schemas.microsoft.com/office/drawing/2014/main" id="{4A2E1D19-EA73-4A3F-AD51-4BCEC93B9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04" r="27577" b="-1"/>
          <a:stretch/>
        </p:blipFill>
        <p:spPr>
          <a:xfrm>
            <a:off x="20" y="10"/>
            <a:ext cx="4635571" cy="6857990"/>
          </a:xfrm>
          <a:prstGeom prst="rect">
            <a:avLst/>
          </a:prstGeom>
          <a:effectLst/>
        </p:spPr>
      </p:pic>
      <p:cxnSp>
        <p:nvCxnSpPr>
          <p:cNvPr id="2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CD6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388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BE1108-6423-4E53-85A1-817683043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3366" y="543070"/>
            <a:ext cx="6870954" cy="1675626"/>
          </a:xfrm>
        </p:spPr>
        <p:txBody>
          <a:bodyPr>
            <a:normAutofit/>
          </a:bodyPr>
          <a:lstStyle/>
          <a:p>
            <a:r>
              <a:rPr lang="en-US" sz="4000" b="1" dirty="0"/>
              <a:t>HOW TO EFFECTIVELY USE SOCIAL MEDIA POSTS</a:t>
            </a:r>
            <a:endParaRPr lang="en-US" sz="40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388" r="2926" b="-2"/>
          <a:stretch/>
        </p:blipFill>
        <p:spPr>
          <a:xfrm>
            <a:off x="20" y="1"/>
            <a:ext cx="4187091" cy="216432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1635" b="-1"/>
          <a:stretch/>
        </p:blipFill>
        <p:spPr>
          <a:xfrm>
            <a:off x="20" y="2342320"/>
            <a:ext cx="4187091" cy="2164321"/>
          </a:xfrm>
          <a:prstGeom prst="rect">
            <a:avLst/>
          </a:prstGeom>
        </p:spPr>
      </p:pic>
      <p:pic>
        <p:nvPicPr>
          <p:cNvPr id="7" name="Picture 6" descr="Video camera on stand recording woman presenting, wearing head covering">
            <a:extLst>
              <a:ext uri="{FF2B5EF4-FFF2-40B4-BE49-F238E27FC236}">
                <a16:creationId xmlns:a16="http://schemas.microsoft.com/office/drawing/2014/main" id="{89031A35-618E-4614-967D-0C65553E0A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397" r="3" b="4167"/>
          <a:stretch/>
        </p:blipFill>
        <p:spPr>
          <a:xfrm>
            <a:off x="20" y="4693680"/>
            <a:ext cx="4187091" cy="2164321"/>
          </a:xfrm>
          <a:prstGeom prst="rect">
            <a:avLst/>
          </a:prstGeom>
        </p:spPr>
      </p:pic>
      <p:sp>
        <p:nvSpPr>
          <p:cNvPr id="3" name="Content Placeholder 2"/>
          <p:cNvSpPr>
            <a:spLocks noGrp="1"/>
          </p:cNvSpPr>
          <p:nvPr>
            <p:ph idx="1"/>
          </p:nvPr>
        </p:nvSpPr>
        <p:spPr>
          <a:xfrm>
            <a:off x="4833366" y="2399720"/>
            <a:ext cx="6870954" cy="3736507"/>
          </a:xfrm>
        </p:spPr>
        <p:txBody>
          <a:bodyPr>
            <a:normAutofit/>
          </a:bodyPr>
          <a:lstStyle/>
          <a:p>
            <a:r>
              <a:rPr lang="en-US" sz="2000" dirty="0"/>
              <a:t>Make the page more active and dynamic – right now it’s very static</a:t>
            </a:r>
          </a:p>
          <a:p>
            <a:r>
              <a:rPr lang="en-US" sz="2000" dirty="0"/>
              <a:t>Use humor!</a:t>
            </a:r>
          </a:p>
          <a:p>
            <a:r>
              <a:rPr lang="en-US" sz="2000" dirty="0"/>
              <a:t>Make it personal – Especially when asking for money $$$$</a:t>
            </a:r>
          </a:p>
          <a:p>
            <a:r>
              <a:rPr lang="en-US" sz="2000" dirty="0"/>
              <a:t>Tell a story that engages and makes the reader feel like they are there. Like with cooking – take photos of each stage of the food preparation and the final result.   </a:t>
            </a:r>
          </a:p>
          <a:p>
            <a:r>
              <a:rPr lang="en-US" sz="2000" dirty="0"/>
              <a:t>Use the proper messaging and platforms for the audience you are trying to reach.  Younger Bar members may not use Facebook and Instagram.  They are more into Tick Tock, YouTube and other newer platforms </a:t>
            </a:r>
          </a:p>
          <a:p>
            <a:pPr marL="342900" lvl="0" indent="-342900">
              <a:buFont typeface="+mj-lt"/>
              <a:buAutoNum type="arabicPeriod"/>
            </a:pPr>
            <a:endParaRPr lang="en-US" sz="2000" dirty="0"/>
          </a:p>
        </p:txBody>
      </p:sp>
    </p:spTree>
    <p:custDataLst>
      <p:tags r:id="rId1"/>
    </p:custDataLst>
    <p:extLst>
      <p:ext uri="{BB962C8B-B14F-4D97-AF65-F5344CB8AC3E}">
        <p14:creationId xmlns:p14="http://schemas.microsoft.com/office/powerpoint/2010/main" val="301593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HOW TO EFFECTIVELY USE SOCIAL MEDIA</a:t>
            </a:r>
            <a:endParaRPr lang="en-US" sz="4100" dirty="0"/>
          </a:p>
        </p:txBody>
      </p:sp>
      <p:sp>
        <p:nvSpPr>
          <p:cNvPr id="3" name="Content Placeholder 2"/>
          <p:cNvSpPr>
            <a:spLocks noGrp="1"/>
          </p:cNvSpPr>
          <p:nvPr>
            <p:ph idx="1"/>
          </p:nvPr>
        </p:nvSpPr>
        <p:spPr>
          <a:xfrm>
            <a:off x="4965431" y="2438400"/>
            <a:ext cx="6586489" cy="4080385"/>
          </a:xfrm>
        </p:spPr>
        <p:txBody>
          <a:bodyPr>
            <a:normAutofit/>
          </a:bodyPr>
          <a:lstStyle/>
          <a:p>
            <a:r>
              <a:rPr lang="en-US" sz="1800" dirty="0"/>
              <a:t>Respond to comments or like posted comments</a:t>
            </a:r>
          </a:p>
          <a:p>
            <a:r>
              <a:rPr lang="en-US" sz="1800" dirty="0"/>
              <a:t>Talk about the BOG and what it does, Highlight BOG members, Bar Services and how you can help the followers and the professionals</a:t>
            </a:r>
          </a:p>
          <a:p>
            <a:r>
              <a:rPr lang="en-US" sz="1800" dirty="0"/>
              <a:t>Highlight fun activities and what the bar is doing with members money</a:t>
            </a:r>
          </a:p>
          <a:p>
            <a:r>
              <a:rPr lang="en-US" sz="1800" dirty="0"/>
              <a:t>Wellness topics</a:t>
            </a:r>
          </a:p>
          <a:p>
            <a:r>
              <a:rPr lang="en-US" sz="1800" dirty="0"/>
              <a:t>Add a free CLE to the social media page with a 10 question test </a:t>
            </a:r>
          </a:p>
          <a:p>
            <a:r>
              <a:rPr lang="en-US" sz="1800" dirty="0"/>
              <a:t>Highlight the meeting with the Supreme Court, any ADKT Hearings, etc. </a:t>
            </a:r>
          </a:p>
          <a:p>
            <a:r>
              <a:rPr lang="en-US" sz="1800" dirty="0"/>
              <a:t>If you deem social media worthwhile, hire a social media person to run the sites. </a:t>
            </a:r>
          </a:p>
          <a:p>
            <a:pPr marL="0" indent="0">
              <a:buNone/>
            </a:pPr>
            <a:endParaRPr lang="en-US" sz="17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29" r="27850"/>
          <a:stretch/>
        </p:blipFill>
        <p:spPr>
          <a:xfrm>
            <a:off x="20" y="10"/>
            <a:ext cx="4635571" cy="6857990"/>
          </a:xfrm>
          <a:prstGeom prst="rect">
            <a:avLst/>
          </a:prstGeom>
          <a:effectLst/>
        </p:spPr>
      </p:pic>
      <p:cxnSp>
        <p:nvCxnSpPr>
          <p:cNvPr id="27"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D25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15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4" y="119269"/>
            <a:ext cx="2536467" cy="27432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096" y="123245"/>
            <a:ext cx="2289975" cy="261929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46" y="119269"/>
            <a:ext cx="2143017" cy="262326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5565" y="3061252"/>
            <a:ext cx="2059388" cy="325208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97" y="3061252"/>
            <a:ext cx="2576555" cy="359399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214" y="4945711"/>
            <a:ext cx="1822589" cy="1709531"/>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1715" y="3061252"/>
            <a:ext cx="2503565" cy="325639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6679" y="2953578"/>
            <a:ext cx="1860605" cy="1842881"/>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6718" y="119269"/>
            <a:ext cx="1948620" cy="2568934"/>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62042" y="3061252"/>
            <a:ext cx="2312068" cy="3052579"/>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04555" y="119269"/>
            <a:ext cx="1857488" cy="2321781"/>
          </a:xfrm>
          <a:prstGeom prst="rect">
            <a:avLst/>
          </a:prstGeom>
        </p:spPr>
      </p:pic>
    </p:spTree>
    <p:custDataLst>
      <p:tags r:id="rId1"/>
    </p:custDataLst>
    <p:extLst>
      <p:ext uri="{BB962C8B-B14F-4D97-AF65-F5344CB8AC3E}">
        <p14:creationId xmlns:p14="http://schemas.microsoft.com/office/powerpoint/2010/main" val="217843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6"/>
            <a:ext cx="4840010" cy="1444010"/>
          </a:xfrm>
        </p:spPr>
        <p:txBody>
          <a:bodyPr>
            <a:normAutofit/>
          </a:bodyPr>
          <a:lstStyle/>
          <a:p>
            <a:r>
              <a:rPr lang="en-US" dirty="0"/>
              <a:t>IN CONCLUSION: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777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1661652"/>
            <a:ext cx="4840010" cy="4515311"/>
          </a:xfrm>
        </p:spPr>
        <p:txBody>
          <a:bodyPr>
            <a:normAutofit/>
          </a:bodyPr>
          <a:lstStyle/>
          <a:p>
            <a:r>
              <a:rPr lang="en-US" sz="2000" dirty="0"/>
              <a:t>Magazines and printed media are going by way of the dinosaur.  </a:t>
            </a:r>
          </a:p>
          <a:p>
            <a:r>
              <a:rPr lang="en-US" sz="2000" dirty="0"/>
              <a:t>Other than the President’s column and the discipline section, I can’t tell you the last time I had time to read the Nevada Lawyer Magazine or the Communique’.  </a:t>
            </a:r>
          </a:p>
          <a:p>
            <a:r>
              <a:rPr lang="en-US" sz="2000" dirty="0"/>
              <a:t>Newer members will expect to receive their news from the Bar in new and innovative ways.  </a:t>
            </a:r>
          </a:p>
          <a:p>
            <a:r>
              <a:rPr lang="en-US" sz="2000" dirty="0"/>
              <a:t>The Bar will need to adapt more quickly than it has in order to communicate efficiently and effectively with its members.  </a:t>
            </a:r>
          </a:p>
          <a:p>
            <a:endParaRPr lang="en-US" sz="2000" dirty="0"/>
          </a:p>
        </p:txBody>
      </p:sp>
    </p:spTree>
    <p:custDataLst>
      <p:tags r:id="rId1"/>
    </p:custDataLst>
    <p:extLst>
      <p:ext uri="{BB962C8B-B14F-4D97-AF65-F5344CB8AC3E}">
        <p14:creationId xmlns:p14="http://schemas.microsoft.com/office/powerpoint/2010/main" val="258997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ABED6-D525-47A6-B23E-DE28603FDC08}"/>
              </a:ext>
            </a:extLst>
          </p:cNvPr>
          <p:cNvSpPr>
            <a:spLocks noGrp="1"/>
          </p:cNvSpPr>
          <p:nvPr>
            <p:ph type="title"/>
          </p:nvPr>
        </p:nvSpPr>
        <p:spPr>
          <a:xfrm>
            <a:off x="630936" y="639520"/>
            <a:ext cx="3429000" cy="1719072"/>
          </a:xfrm>
        </p:spPr>
        <p:txBody>
          <a:bodyPr anchor="b">
            <a:normAutofit/>
          </a:bodyPr>
          <a:lstStyle/>
          <a:p>
            <a:r>
              <a:rPr lang="en-US" sz="4600"/>
              <a:t>Who Uses Social Media?</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02708D-765B-4B9D-8EE4-DB0EEC7D5CB6}"/>
              </a:ext>
            </a:extLst>
          </p:cNvPr>
          <p:cNvSpPr>
            <a:spLocks noGrp="1"/>
          </p:cNvSpPr>
          <p:nvPr>
            <p:ph idx="1"/>
          </p:nvPr>
        </p:nvSpPr>
        <p:spPr>
          <a:xfrm>
            <a:off x="630936" y="2807208"/>
            <a:ext cx="3429000" cy="3410712"/>
          </a:xfrm>
        </p:spPr>
        <p:txBody>
          <a:bodyPr anchor="t">
            <a:normAutofit/>
          </a:bodyPr>
          <a:lstStyle/>
          <a:p>
            <a:r>
              <a:rPr lang="en-US" sz="2200" dirty="0"/>
              <a:t>Recent BOG Survey</a:t>
            </a:r>
          </a:p>
          <a:p>
            <a:r>
              <a:rPr lang="en-US" sz="2200" dirty="0"/>
              <a:t>11 of the current BOG members use it</a:t>
            </a:r>
          </a:p>
        </p:txBody>
      </p:sp>
      <p:pic>
        <p:nvPicPr>
          <p:cNvPr id="4" name="Picture 3" descr="Graphical user interface&#10;&#10;Description automatically generated with medium confidence">
            <a:extLst>
              <a:ext uri="{FF2B5EF4-FFF2-40B4-BE49-F238E27FC236}">
                <a16:creationId xmlns:a16="http://schemas.microsoft.com/office/drawing/2014/main" id="{5DE17B9A-5E2A-4059-993D-2F8D6FA60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316" y="640080"/>
            <a:ext cx="6249680" cy="5577840"/>
          </a:xfrm>
          <a:prstGeom prst="rect">
            <a:avLst/>
          </a:prstGeom>
        </p:spPr>
      </p:pic>
    </p:spTree>
    <p:custDataLst>
      <p:tags r:id="rId1"/>
    </p:custDataLst>
    <p:extLst>
      <p:ext uri="{BB962C8B-B14F-4D97-AF65-F5344CB8AC3E}">
        <p14:creationId xmlns:p14="http://schemas.microsoft.com/office/powerpoint/2010/main" val="203736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385E1BDC-A9B0-4A87-82E3-F3187F69A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990C621-3B8B-4820-8328-D47EF7CE8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EEBC51-A191-4A33-983D-70852E9DC8AF}"/>
              </a:ext>
            </a:extLst>
          </p:cNvPr>
          <p:cNvSpPr>
            <a:spLocks noGrp="1"/>
          </p:cNvSpPr>
          <p:nvPr>
            <p:ph type="title"/>
          </p:nvPr>
        </p:nvSpPr>
        <p:spPr>
          <a:xfrm>
            <a:off x="1051560" y="586822"/>
            <a:ext cx="3657600" cy="1645920"/>
          </a:xfrm>
        </p:spPr>
        <p:txBody>
          <a:bodyPr>
            <a:normAutofit/>
          </a:bodyPr>
          <a:lstStyle/>
          <a:p>
            <a:r>
              <a:rPr lang="en-US" sz="3200"/>
              <a:t>BOG Use: Personal or Professional?</a:t>
            </a:r>
          </a:p>
        </p:txBody>
      </p:sp>
      <p:sp>
        <p:nvSpPr>
          <p:cNvPr id="36" name="Rectangle 13">
            <a:extLst>
              <a:ext uri="{FF2B5EF4-FFF2-40B4-BE49-F238E27FC236}">
                <a16:creationId xmlns:a16="http://schemas.microsoft.com/office/drawing/2014/main" id="{C1A2385B-1D2A-4E17-84FA-6CB7F0AAE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E791F2F-79DB-4CC0-9FA1-001E3E91E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EA0A74C-1B1D-44CC-B127-86A70E3689E8}"/>
              </a:ext>
            </a:extLst>
          </p:cNvPr>
          <p:cNvSpPr>
            <a:spLocks noGrp="1"/>
          </p:cNvSpPr>
          <p:nvPr>
            <p:ph idx="1"/>
          </p:nvPr>
        </p:nvSpPr>
        <p:spPr>
          <a:xfrm>
            <a:off x="5299663" y="664770"/>
            <a:ext cx="6106742" cy="1697430"/>
          </a:xfrm>
        </p:spPr>
        <p:txBody>
          <a:bodyPr anchor="ctr">
            <a:normAutofit/>
          </a:bodyPr>
          <a:lstStyle/>
          <a:p>
            <a:r>
              <a:rPr lang="en-US" sz="2000" dirty="0"/>
              <a:t>Do you pass on information about the State Bar of Nevada, the BOG, SBN events, CLEs or anything concerning the practice of Law?</a:t>
            </a:r>
          </a:p>
          <a:p>
            <a:r>
              <a:rPr lang="en-US" sz="2000" dirty="0"/>
              <a:t>Do you share tags?</a:t>
            </a:r>
          </a:p>
          <a:p>
            <a:endParaRPr lang="en-US" sz="1800" dirty="0"/>
          </a:p>
        </p:txBody>
      </p:sp>
      <p:pic>
        <p:nvPicPr>
          <p:cNvPr id="4" name="Picture 3">
            <a:extLst>
              <a:ext uri="{FF2B5EF4-FFF2-40B4-BE49-F238E27FC236}">
                <a16:creationId xmlns:a16="http://schemas.microsoft.com/office/drawing/2014/main" id="{81DB16B6-2A51-41A5-8B7C-650E550F3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610" y="2676139"/>
            <a:ext cx="7608613" cy="2663013"/>
          </a:xfrm>
          <a:prstGeom prst="rect">
            <a:avLst/>
          </a:prstGeom>
        </p:spPr>
      </p:pic>
      <p:pic>
        <p:nvPicPr>
          <p:cNvPr id="5" name="Picture 4">
            <a:extLst>
              <a:ext uri="{FF2B5EF4-FFF2-40B4-BE49-F238E27FC236}">
                <a16:creationId xmlns:a16="http://schemas.microsoft.com/office/drawing/2014/main" id="{CBE2BCCB-6398-489F-B9A8-D6F3F7410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35" y="5360381"/>
            <a:ext cx="12087865" cy="1359883"/>
          </a:xfrm>
          <a:prstGeom prst="rect">
            <a:avLst/>
          </a:prstGeom>
        </p:spPr>
      </p:pic>
    </p:spTree>
    <p:custDataLst>
      <p:tags r:id="rId1"/>
    </p:custDataLst>
    <p:extLst>
      <p:ext uri="{BB962C8B-B14F-4D97-AF65-F5344CB8AC3E}">
        <p14:creationId xmlns:p14="http://schemas.microsoft.com/office/powerpoint/2010/main" val="250958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266 SOCIAL MEDIA PLATROFMS AVAILABLE</a:t>
            </a:r>
            <a:endParaRPr lang="en-US" dirty="0"/>
          </a:p>
        </p:txBody>
      </p:sp>
      <p:sp>
        <p:nvSpPr>
          <p:cNvPr id="3" name="Content Placeholder 2"/>
          <p:cNvSpPr>
            <a:spLocks noGrp="1"/>
          </p:cNvSpPr>
          <p:nvPr>
            <p:ph idx="1"/>
          </p:nvPr>
        </p:nvSpPr>
        <p:spPr/>
        <p:txBody>
          <a:bodyPr>
            <a:normAutofit lnSpcReduction="10000"/>
          </a:bodyPr>
          <a:lstStyle/>
          <a:p>
            <a:r>
              <a:rPr lang="en-US" dirty="0"/>
              <a:t>Ranging from  “23 Snaps” (parents save photos, videos and measurements of their kids and stories) to “zoo.gr” (Greeks). </a:t>
            </a:r>
          </a:p>
          <a:p>
            <a:r>
              <a:rPr lang="en-US" dirty="0"/>
              <a:t>Most popular social media platforms :</a:t>
            </a:r>
          </a:p>
          <a:p>
            <a:pPr marL="971550" lvl="1" indent="-514350">
              <a:buFont typeface="+mj-lt"/>
              <a:buAutoNum type="arabicPeriod"/>
            </a:pPr>
            <a:r>
              <a:rPr lang="en-US" b="1" dirty="0"/>
              <a:t>Facebook - over 2.9 billion users </a:t>
            </a:r>
            <a:endParaRPr lang="en-US" dirty="0"/>
          </a:p>
          <a:p>
            <a:pPr marL="971550" lvl="1" indent="-514350">
              <a:buFont typeface="+mj-lt"/>
              <a:buAutoNum type="arabicPeriod"/>
            </a:pPr>
            <a:r>
              <a:rPr lang="en-US" b="1" dirty="0"/>
              <a:t>Instagram - 1.4 billion users</a:t>
            </a:r>
            <a:endParaRPr lang="en-US" dirty="0"/>
          </a:p>
          <a:p>
            <a:pPr marL="971550" lvl="1" indent="-514350">
              <a:buFont typeface="+mj-lt"/>
              <a:buAutoNum type="arabicPeriod"/>
            </a:pPr>
            <a:r>
              <a:rPr lang="en-US" b="1" dirty="0"/>
              <a:t>Twitter – 436 million users</a:t>
            </a:r>
            <a:endParaRPr lang="en-US" dirty="0"/>
          </a:p>
          <a:p>
            <a:pPr marL="971550" lvl="1" indent="-514350">
              <a:buFont typeface="+mj-lt"/>
              <a:buAutoNum type="arabicPeriod"/>
            </a:pPr>
            <a:r>
              <a:rPr lang="en-US" dirty="0"/>
              <a:t>TikTok - over 1 billion  users</a:t>
            </a:r>
          </a:p>
          <a:p>
            <a:pPr marL="971550" lvl="1" indent="-514350">
              <a:buFont typeface="+mj-lt"/>
              <a:buAutoNum type="arabicPeriod"/>
            </a:pPr>
            <a:r>
              <a:rPr lang="en-US" dirty="0"/>
              <a:t>YouTube – 2.5 billion users</a:t>
            </a:r>
          </a:p>
          <a:p>
            <a:pPr marL="971550" lvl="1" indent="-514350">
              <a:buFont typeface="+mj-lt"/>
              <a:buAutoNum type="arabicPeriod"/>
            </a:pPr>
            <a:r>
              <a:rPr lang="en-US" dirty="0"/>
              <a:t>WeChat -1.26 billion users</a:t>
            </a:r>
          </a:p>
          <a:p>
            <a:pPr marL="971550" lvl="1" indent="-514350">
              <a:buFont typeface="+mj-lt"/>
              <a:buAutoNum type="arabicPeriod"/>
            </a:pPr>
            <a:r>
              <a:rPr lang="en-US" dirty="0"/>
              <a:t>WhatsApp - 2 billion users</a:t>
            </a:r>
          </a:p>
          <a:p>
            <a:pPr marL="971550" lvl="1" indent="-514350">
              <a:buFont typeface="+mj-lt"/>
              <a:buAutoNum type="arabicPeriod"/>
            </a:pPr>
            <a:r>
              <a:rPr lang="en-US" b="1" dirty="0"/>
              <a:t>LinkedIn – 810 million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13" y="2743960"/>
            <a:ext cx="3268032" cy="3244090"/>
          </a:xfrm>
          <a:prstGeom prst="rect">
            <a:avLst/>
          </a:prstGeom>
        </p:spPr>
      </p:pic>
    </p:spTree>
    <p:custDataLst>
      <p:tags r:id="rId1"/>
    </p:custDataLst>
    <p:extLst>
      <p:ext uri="{BB962C8B-B14F-4D97-AF65-F5344CB8AC3E}">
        <p14:creationId xmlns:p14="http://schemas.microsoft.com/office/powerpoint/2010/main" val="307639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MEDIA STATE BAR OF NEVADA USES</a:t>
            </a:r>
            <a:endParaRPr lang="en-US" dirty="0"/>
          </a:p>
        </p:txBody>
      </p:sp>
      <p:sp>
        <p:nvSpPr>
          <p:cNvPr id="3" name="Content Placeholder 2"/>
          <p:cNvSpPr>
            <a:spLocks noGrp="1"/>
          </p:cNvSpPr>
          <p:nvPr>
            <p:ph idx="1"/>
          </p:nvPr>
        </p:nvSpPr>
        <p:spPr/>
        <p:txBody>
          <a:bodyPr/>
          <a:lstStyle/>
          <a:p>
            <a:pPr marL="0" indent="0">
              <a:buNone/>
            </a:pPr>
            <a:r>
              <a:rPr lang="en-US" dirty="0"/>
              <a:t>The State Bar of Nevada currently has approximately 9,200 active bar members and uses 4 Social Media Platforms:</a:t>
            </a:r>
          </a:p>
          <a:p>
            <a:pPr marL="0" indent="0">
              <a:buNone/>
            </a:pPr>
            <a:endParaRPr lang="en-US" dirty="0"/>
          </a:p>
          <a:p>
            <a:pPr lvl="1"/>
            <a:r>
              <a:rPr lang="en-US" dirty="0"/>
              <a:t>Facebook	1,774 Friends</a:t>
            </a:r>
          </a:p>
          <a:p>
            <a:pPr lvl="1"/>
            <a:r>
              <a:rPr lang="en-US" dirty="0"/>
              <a:t>Instagram 	313 posts/338 Followers/34 Following  </a:t>
            </a:r>
          </a:p>
          <a:p>
            <a:pPr lvl="1"/>
            <a:r>
              <a:rPr lang="en-US" dirty="0"/>
              <a:t>LinkedIn		1,733 Followers</a:t>
            </a:r>
          </a:p>
          <a:p>
            <a:pPr lvl="1"/>
            <a:r>
              <a:rPr lang="en-US" dirty="0"/>
              <a:t>Twitter		2,953 Followers/156 Following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392" y="2552700"/>
            <a:ext cx="2384169" cy="3519488"/>
          </a:xfrm>
          <a:prstGeom prst="rect">
            <a:avLst/>
          </a:prstGeom>
        </p:spPr>
      </p:pic>
    </p:spTree>
    <p:custDataLst>
      <p:tags r:id="rId1"/>
    </p:custDataLst>
    <p:extLst>
      <p:ext uri="{BB962C8B-B14F-4D97-AF65-F5344CB8AC3E}">
        <p14:creationId xmlns:p14="http://schemas.microsoft.com/office/powerpoint/2010/main" val="20446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WHICH SOCIAL MEDIA SITES I USE</a:t>
            </a:r>
            <a:endParaRPr lang="en-US" dirty="0"/>
          </a:p>
        </p:txBody>
      </p:sp>
      <p:sp>
        <p:nvSpPr>
          <p:cNvPr id="3" name="Content Placeholder 2"/>
          <p:cNvSpPr>
            <a:spLocks noGrp="1"/>
          </p:cNvSpPr>
          <p:nvPr>
            <p:ph idx="1"/>
          </p:nvPr>
        </p:nvSpPr>
        <p:spPr/>
        <p:txBody>
          <a:bodyPr/>
          <a:lstStyle/>
          <a:p>
            <a:r>
              <a:rPr lang="en-US" dirty="0"/>
              <a:t>Instagram – Personal/Professional – 459 Followers/574 Following</a:t>
            </a:r>
          </a:p>
          <a:p>
            <a:r>
              <a:rPr lang="en-US" dirty="0"/>
              <a:t>LinkedIn – Professional only – 1,105 Followers</a:t>
            </a:r>
          </a:p>
          <a:p>
            <a:r>
              <a:rPr lang="en-US" dirty="0"/>
              <a:t>Facebook – Personal/Professional – 1,072 Friends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355" y="3949700"/>
            <a:ext cx="2095500" cy="22272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998" y="3914698"/>
            <a:ext cx="3068006" cy="22272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6577" y="3914698"/>
            <a:ext cx="2329733" cy="2329733"/>
          </a:xfrm>
          <a:prstGeom prst="rect">
            <a:avLst/>
          </a:prstGeom>
        </p:spPr>
      </p:pic>
    </p:spTree>
    <p:custDataLst>
      <p:tags r:id="rId1"/>
    </p:custDataLst>
    <p:extLst>
      <p:ext uri="{BB962C8B-B14F-4D97-AF65-F5344CB8AC3E}">
        <p14:creationId xmlns:p14="http://schemas.microsoft.com/office/powerpoint/2010/main" val="49158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221"/>
            <a:ext cx="10515600" cy="787179"/>
          </a:xfrm>
        </p:spPr>
        <p:txBody>
          <a:bodyPr/>
          <a:lstStyle/>
          <a:p>
            <a:pPr algn="ctr"/>
            <a:r>
              <a:rPr lang="en-US" b="1" dirty="0"/>
              <a:t>WHY I USE SOCIAL MEDIA</a:t>
            </a:r>
            <a:endParaRPr lang="en-US" dirty="0"/>
          </a:p>
        </p:txBody>
      </p:sp>
      <p:sp>
        <p:nvSpPr>
          <p:cNvPr id="3" name="Content Placeholder 2"/>
          <p:cNvSpPr>
            <a:spLocks noGrp="1"/>
          </p:cNvSpPr>
          <p:nvPr>
            <p:ph idx="1"/>
          </p:nvPr>
        </p:nvSpPr>
        <p:spPr>
          <a:xfrm>
            <a:off x="156128" y="1001864"/>
            <a:ext cx="10515600" cy="5788550"/>
          </a:xfrm>
        </p:spPr>
        <p:txBody>
          <a:bodyPr>
            <a:noAutofit/>
          </a:bodyPr>
          <a:lstStyle/>
          <a:p>
            <a:pPr marL="0" indent="0">
              <a:buNone/>
            </a:pPr>
            <a:r>
              <a:rPr lang="en-US" sz="1600" b="1" dirty="0"/>
              <a:t>Personal</a:t>
            </a:r>
          </a:p>
          <a:p>
            <a:r>
              <a:rPr lang="en-US" sz="1600" dirty="0"/>
              <a:t>Keep up with Friends and Family </a:t>
            </a:r>
          </a:p>
          <a:p>
            <a:r>
              <a:rPr lang="en-US" sz="1600" dirty="0"/>
              <a:t>To find tenants and service providers for my rentals</a:t>
            </a:r>
          </a:p>
          <a:p>
            <a:r>
              <a:rPr lang="en-US" sz="1600" dirty="0"/>
              <a:t>For fun – post recipes, cooking, gardening, humor </a:t>
            </a:r>
          </a:p>
          <a:p>
            <a:r>
              <a:rPr lang="en-US" sz="1600" dirty="0"/>
              <a:t>Parties</a:t>
            </a:r>
          </a:p>
          <a:p>
            <a:r>
              <a:rPr lang="en-US" sz="1600" dirty="0"/>
              <a:t>Openings of various Friends’ businesses </a:t>
            </a:r>
          </a:p>
          <a:p>
            <a:pPr marL="0" indent="0">
              <a:buNone/>
            </a:pPr>
            <a:endParaRPr lang="en-US" sz="1600" dirty="0"/>
          </a:p>
          <a:p>
            <a:pPr marL="0" indent="0">
              <a:buNone/>
            </a:pPr>
            <a:r>
              <a:rPr lang="en-US" sz="1600" b="1" dirty="0"/>
              <a:t>Professional</a:t>
            </a:r>
          </a:p>
          <a:p>
            <a:r>
              <a:rPr lang="en-US" sz="1600" dirty="0"/>
              <a:t>Promote myself/My Office/My City/Events/Business</a:t>
            </a:r>
          </a:p>
          <a:p>
            <a:r>
              <a:rPr lang="en-US" sz="1600" dirty="0"/>
              <a:t>CLE panels I’ve participated on</a:t>
            </a:r>
          </a:p>
          <a:p>
            <a:r>
              <a:rPr lang="en-US" sz="1600" dirty="0"/>
              <a:t>Diversity, Equity and Inclusion efforts  </a:t>
            </a:r>
          </a:p>
          <a:p>
            <a:r>
              <a:rPr lang="en-US" sz="1600" dirty="0"/>
              <a:t>Current office culture and happenings</a:t>
            </a:r>
          </a:p>
          <a:p>
            <a:r>
              <a:rPr lang="en-US" sz="1600" dirty="0"/>
              <a:t>Speeches and Keynote address I’ve given</a:t>
            </a:r>
          </a:p>
          <a:p>
            <a:r>
              <a:rPr lang="en-US" sz="1600" dirty="0"/>
              <a:t>Published articles I’ve authored </a:t>
            </a:r>
          </a:p>
          <a:p>
            <a:r>
              <a:rPr lang="en-US" sz="1600" dirty="0"/>
              <a:t>Honors I’ve received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969" y="1001864"/>
            <a:ext cx="4547484" cy="23774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991" y="3514476"/>
            <a:ext cx="4546462" cy="3343523"/>
          </a:xfrm>
          <a:prstGeom prst="rect">
            <a:avLst/>
          </a:prstGeom>
        </p:spPr>
      </p:pic>
    </p:spTree>
    <p:custDataLst>
      <p:tags r:id="rId1"/>
    </p:custDataLst>
    <p:extLst>
      <p:ext uri="{BB962C8B-B14F-4D97-AF65-F5344CB8AC3E}">
        <p14:creationId xmlns:p14="http://schemas.microsoft.com/office/powerpoint/2010/main" val="310384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23" y="718186"/>
            <a:ext cx="10515600" cy="866691"/>
          </a:xfrm>
        </p:spPr>
        <p:txBody>
          <a:bodyPr>
            <a:normAutofit fontScale="90000"/>
          </a:bodyPr>
          <a:lstStyle/>
          <a:p>
            <a:pPr algn="ctr"/>
            <a:r>
              <a:rPr lang="en-US" b="1" dirty="0"/>
              <a:t>WHY I USE SOCIAL MEDIA </a:t>
            </a:r>
            <a:br>
              <a:rPr lang="en-US" b="1" dirty="0"/>
            </a:br>
            <a:r>
              <a:rPr lang="en-US" dirty="0"/>
              <a:t/>
            </a:r>
            <a:br>
              <a:rPr lang="en-US" dirty="0"/>
            </a:br>
            <a:endParaRPr lang="en-US" dirty="0"/>
          </a:p>
        </p:txBody>
      </p:sp>
      <p:sp>
        <p:nvSpPr>
          <p:cNvPr id="3" name="Content Placeholder 2"/>
          <p:cNvSpPr>
            <a:spLocks noGrp="1"/>
          </p:cNvSpPr>
          <p:nvPr>
            <p:ph idx="1"/>
          </p:nvPr>
        </p:nvSpPr>
        <p:spPr>
          <a:xfrm>
            <a:off x="278295" y="548640"/>
            <a:ext cx="11664563" cy="6209969"/>
          </a:xfrm>
        </p:spPr>
        <p:txBody>
          <a:bodyPr>
            <a:noAutofit/>
          </a:bodyPr>
          <a:lstStyle/>
          <a:p>
            <a:pPr marL="0" indent="0">
              <a:buNone/>
            </a:pPr>
            <a:r>
              <a:rPr lang="en-US" sz="1400" b="1" dirty="0"/>
              <a:t>Invite people to various events:</a:t>
            </a:r>
          </a:p>
          <a:p>
            <a:r>
              <a:rPr lang="en-US" sz="1400" dirty="0"/>
              <a:t>Mock Trial Events</a:t>
            </a:r>
          </a:p>
          <a:p>
            <a:r>
              <a:rPr lang="en-US" sz="1400" dirty="0"/>
              <a:t>Parties </a:t>
            </a:r>
          </a:p>
          <a:p>
            <a:r>
              <a:rPr lang="en-US" sz="1400" dirty="0"/>
              <a:t>City Events</a:t>
            </a:r>
          </a:p>
          <a:p>
            <a:r>
              <a:rPr lang="en-US" sz="1400" dirty="0"/>
              <a:t>Openings of various Friends’ businesses </a:t>
            </a:r>
          </a:p>
          <a:p>
            <a:pPr marL="0" indent="0">
              <a:buNone/>
            </a:pPr>
            <a:endParaRPr lang="en-US" sz="1400" b="1" dirty="0"/>
          </a:p>
          <a:p>
            <a:pPr marL="0" indent="0">
              <a:buNone/>
            </a:pPr>
            <a:r>
              <a:rPr lang="en-US" sz="1400" b="1" dirty="0"/>
              <a:t>Fundraising: </a:t>
            </a:r>
            <a:r>
              <a:rPr lang="en-US" sz="1400" dirty="0"/>
              <a:t>I have raised tens of thousands of dollars for various non-profit causes:</a:t>
            </a:r>
          </a:p>
          <a:p>
            <a:r>
              <a:rPr lang="en-US" sz="1400" dirty="0" err="1"/>
              <a:t>Movember</a:t>
            </a:r>
            <a:r>
              <a:rPr lang="en-US" sz="1400" dirty="0"/>
              <a:t> – Prostate cancer and Men’s physical and mental health</a:t>
            </a:r>
          </a:p>
          <a:p>
            <a:r>
              <a:rPr lang="en-US" sz="1400" dirty="0"/>
              <a:t>Southern Nevada Senior Law Program - $3,200 birthday donations (2022), $1,470 birthday donation (2021)</a:t>
            </a:r>
          </a:p>
          <a:p>
            <a:r>
              <a:rPr lang="en-US" sz="1400" dirty="0"/>
              <a:t>Purple Stride Pancreatic Cancer Walk – Cathy </a:t>
            </a:r>
            <a:r>
              <a:rPr lang="en-US" sz="1400" dirty="0" err="1"/>
              <a:t>Mazzeo</a:t>
            </a:r>
            <a:r>
              <a:rPr lang="en-US" sz="1400" dirty="0"/>
              <a:t> and I raised over $10,000 with Team </a:t>
            </a:r>
            <a:r>
              <a:rPr lang="en-US" sz="1400" dirty="0" err="1"/>
              <a:t>Mazzeo</a:t>
            </a:r>
            <a:r>
              <a:rPr lang="en-US" sz="1400" dirty="0"/>
              <a:t>-Scott over the past several years.</a:t>
            </a:r>
          </a:p>
          <a:p>
            <a:r>
              <a:rPr lang="en-US" sz="1400" dirty="0"/>
              <a:t>Helping Hands Christmas fundraiser for Veterans Village </a:t>
            </a:r>
          </a:p>
          <a:p>
            <a:pPr marL="0" indent="0">
              <a:buNone/>
            </a:pP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36" y="4524988"/>
            <a:ext cx="2168585" cy="23330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225" y="4503122"/>
            <a:ext cx="2950928" cy="23330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170" y="4525933"/>
            <a:ext cx="2416957" cy="2282372"/>
          </a:xfrm>
          <a:prstGeom prst="rect">
            <a:avLst/>
          </a:prstGeom>
        </p:spPr>
      </p:pic>
    </p:spTree>
    <p:custDataLst>
      <p:tags r:id="rId1"/>
    </p:custDataLst>
    <p:extLst>
      <p:ext uri="{BB962C8B-B14F-4D97-AF65-F5344CB8AC3E}">
        <p14:creationId xmlns:p14="http://schemas.microsoft.com/office/powerpoint/2010/main" val="372715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38125"/>
            <a:ext cx="10515600" cy="962108"/>
          </a:xfrm>
        </p:spPr>
        <p:txBody>
          <a:bodyPr>
            <a:normAutofit fontScale="90000"/>
          </a:bodyPr>
          <a:lstStyle/>
          <a:p>
            <a:pPr algn="ctr"/>
            <a:r>
              <a:rPr lang="en-US" b="1" dirty="0"/>
              <a:t>WHY I USE SOCIAL MEDIA</a:t>
            </a:r>
            <a:r>
              <a:rPr lang="en-US" dirty="0"/>
              <a:t/>
            </a:r>
            <a:br>
              <a:rPr lang="en-US" dirty="0"/>
            </a:br>
            <a:endParaRPr lang="en-US" dirty="0"/>
          </a:p>
        </p:txBody>
      </p:sp>
      <p:sp>
        <p:nvSpPr>
          <p:cNvPr id="3" name="Content Placeholder 2"/>
          <p:cNvSpPr>
            <a:spLocks noGrp="1"/>
          </p:cNvSpPr>
          <p:nvPr>
            <p:ph idx="1"/>
          </p:nvPr>
        </p:nvSpPr>
        <p:spPr>
          <a:xfrm>
            <a:off x="341906" y="628154"/>
            <a:ext cx="11011894" cy="6162260"/>
          </a:xfrm>
        </p:spPr>
        <p:txBody>
          <a:bodyPr>
            <a:normAutofit/>
          </a:bodyPr>
          <a:lstStyle/>
          <a:p>
            <a:pPr marL="0" indent="0">
              <a:buNone/>
            </a:pPr>
            <a:r>
              <a:rPr lang="en-US" sz="1400" b="1" dirty="0"/>
              <a:t>To promote the fundraisers/Causes of others:</a:t>
            </a:r>
          </a:p>
          <a:p>
            <a:r>
              <a:rPr lang="en-US" sz="1400" dirty="0"/>
              <a:t>The Justice Michael L. Douglas PreLaw Foundation</a:t>
            </a:r>
          </a:p>
          <a:p>
            <a:r>
              <a:rPr lang="en-US" sz="1400" dirty="0"/>
              <a:t>The Las Vegas Chapter of the National Bar Association Scholarship Gala </a:t>
            </a:r>
          </a:p>
          <a:p>
            <a:r>
              <a:rPr lang="en-US" sz="1400" dirty="0"/>
              <a:t>Asian American Advocacy Clinic Annual Fundraiser </a:t>
            </a:r>
          </a:p>
          <a:p>
            <a:r>
              <a:rPr lang="en-US" sz="1400" dirty="0"/>
              <a:t>Andale! 5k Run/Walk</a:t>
            </a:r>
          </a:p>
          <a:p>
            <a:r>
              <a:rPr lang="en-US" sz="1400" dirty="0"/>
              <a:t>Judicial Candidate fundraisers</a:t>
            </a:r>
          </a:p>
          <a:p>
            <a:r>
              <a:rPr lang="en-US" sz="1400" dirty="0"/>
              <a:t>Project 150 </a:t>
            </a:r>
          </a:p>
          <a:p>
            <a:r>
              <a:rPr lang="en-US" sz="1400" dirty="0"/>
              <a:t>Recognized notable people/accomplishments: </a:t>
            </a:r>
          </a:p>
          <a:p>
            <a:r>
              <a:rPr lang="en-US" sz="1400" dirty="0"/>
              <a:t>State Bar of Nevada events	</a:t>
            </a:r>
          </a:p>
          <a:p>
            <a:r>
              <a:rPr lang="en-US" sz="1400" dirty="0"/>
              <a:t>Courthouse(s) construction and openings</a:t>
            </a:r>
          </a:p>
          <a:p>
            <a:r>
              <a:rPr lang="en-US" sz="1400" dirty="0"/>
              <a:t>New Bar Building search, construction and opening 	</a:t>
            </a:r>
          </a:p>
          <a:p>
            <a:r>
              <a:rPr lang="en-US" sz="1400" dirty="0"/>
              <a:t>Historical purposes – an excellent way to store and search for photos, videos and create a historical reference (searchable)</a:t>
            </a:r>
          </a:p>
          <a:p>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83" y="4750903"/>
            <a:ext cx="1880641" cy="20395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44" y="4750904"/>
            <a:ext cx="1539819" cy="20395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01" y="4750904"/>
            <a:ext cx="2051288" cy="21428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7985" y="4715122"/>
            <a:ext cx="2406462" cy="207529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909" y="2937343"/>
            <a:ext cx="1937192" cy="3853070"/>
          </a:xfrm>
          <a:prstGeom prst="rect">
            <a:avLst/>
          </a:prstGeom>
        </p:spPr>
      </p:pic>
    </p:spTree>
    <p:custDataLst>
      <p:tags r:id="rId1"/>
    </p:custDataLst>
    <p:extLst>
      <p:ext uri="{BB962C8B-B14F-4D97-AF65-F5344CB8AC3E}">
        <p14:creationId xmlns:p14="http://schemas.microsoft.com/office/powerpoint/2010/main" val="3902944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07FD9FFAAC174ABCC232EAF78097DD" ma:contentTypeVersion="11" ma:contentTypeDescription="Create a new document." ma:contentTypeScope="" ma:versionID="87c893c17955b8b2f71375319723fcc0">
  <xsd:schema xmlns:xsd="http://www.w3.org/2001/XMLSchema" xmlns:xs="http://www.w3.org/2001/XMLSchema" xmlns:p="http://schemas.microsoft.com/office/2006/metadata/properties" xmlns:ns3="f78917f2-c7af-44b2-9b06-7198db80d860" xmlns:ns4="57db7f62-4aa9-40f9-9641-f903349b5d1e" targetNamespace="http://schemas.microsoft.com/office/2006/metadata/properties" ma:root="true" ma:fieldsID="a087bec58fec289d0d1ca8425d4846e9" ns3:_="" ns4:_="">
    <xsd:import namespace="f78917f2-c7af-44b2-9b06-7198db80d860"/>
    <xsd:import namespace="57db7f62-4aa9-40f9-9641-f903349b5d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917f2-c7af-44b2-9b06-7198db80d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b7f62-4aa9-40f9-9641-f903349b5d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E53D5D-B9A0-4EFB-BB2A-7EF166C89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917f2-c7af-44b2-9b06-7198db80d860"/>
    <ds:schemaRef ds:uri="57db7f62-4aa9-40f9-9641-f903349b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0ECFE1-D3CA-4ED8-9223-0F50EEE51BE2}">
  <ds:schemaRefs>
    <ds:schemaRef ds:uri="http://schemas.microsoft.com/sharepoint/v3/contenttype/forms"/>
  </ds:schemaRefs>
</ds:datastoreItem>
</file>

<file path=customXml/itemProps3.xml><?xml version="1.0" encoding="utf-8"?>
<ds:datastoreItem xmlns:ds="http://schemas.openxmlformats.org/officeDocument/2006/customXml" ds:itemID="{22601159-D8D1-4519-A90B-64087BB327FA}">
  <ds:schemaRefs>
    <ds:schemaRef ds:uri="http://purl.org/dc/terms/"/>
    <ds:schemaRef ds:uri="57db7f62-4aa9-40f9-9641-f903349b5d1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78917f2-c7af-44b2-9b06-7198db80d8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568</TotalTime>
  <Words>945</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EFFECTIVE USE OF</vt:lpstr>
      <vt:lpstr>Who Uses Social Media?</vt:lpstr>
      <vt:lpstr>BOG Use: Personal or Professional?</vt:lpstr>
      <vt:lpstr>266 SOCIAL MEDIA PLATROFMS AVAILABLE</vt:lpstr>
      <vt:lpstr>SOCIAL MEDIA STATE BAR OF NEVADA USES</vt:lpstr>
      <vt:lpstr>WHICH SOCIAL MEDIA SITES I USE</vt:lpstr>
      <vt:lpstr>WHY I USE SOCIAL MEDIA</vt:lpstr>
      <vt:lpstr>WHY I USE SOCIAL MEDIA   </vt:lpstr>
      <vt:lpstr>WHY I USE SOCIAL MEDIA </vt:lpstr>
      <vt:lpstr>HOW TO EFFECTIVELY USE SOCIAL MEDIA POSTS</vt:lpstr>
      <vt:lpstr>HOW TO EFFECTIVELY USE SOCIAL MEDIA POSTS</vt:lpstr>
      <vt:lpstr>HOW TO EFFECTIVELY USE SOCIAL MEDIA</vt:lpstr>
      <vt:lpstr>PowerPoint Presentation</vt:lpstr>
      <vt:lpstr>IN CONCLUSION:</vt:lpstr>
    </vt:vector>
  </TitlesOfParts>
  <Company>City of Las Vegas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Suzette Landholm</dc:creator>
  <cp:lastModifiedBy>Suzette Landholm</cp:lastModifiedBy>
  <cp:revision>74</cp:revision>
  <cp:lastPrinted>2022-03-22T19:28:10Z</cp:lastPrinted>
  <dcterms:created xsi:type="dcterms:W3CDTF">2022-03-21T16:15:15Z</dcterms:created>
  <dcterms:modified xsi:type="dcterms:W3CDTF">2023-01-04T22:37:32Z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0x010100BB07FD9FFAAC174ABCC232EAF78097DD</vt:lpwstr>
  </property>
  <property fmtid="{D5CDD505-2E9C-101B-9397-08002B2CF9AE}" pid="3" name="ArticulateGUID">
    <vt:lpwstr>3B570641-4DAE-42E6-984B-BB03335892E8</vt:lpwstr>
  </property>
  <property fmtid="{D5CDD505-2E9C-101B-9397-08002B2CF9AE}" pid="4" name="ArticulatePath">
    <vt:lpwstr>Effective Social Media (PP)</vt:lpwstr>
  </property>
</Properties>
</file>